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7" r:id="rId2"/>
    <p:sldId id="323" r:id="rId3"/>
    <p:sldId id="324" r:id="rId4"/>
    <p:sldId id="265" r:id="rId5"/>
    <p:sldId id="298" r:id="rId6"/>
    <p:sldId id="296" r:id="rId7"/>
    <p:sldId id="266" r:id="rId8"/>
    <p:sldId id="263" r:id="rId9"/>
    <p:sldId id="300" r:id="rId10"/>
    <p:sldId id="297" r:id="rId11"/>
    <p:sldId id="280" r:id="rId12"/>
    <p:sldId id="309" r:id="rId13"/>
    <p:sldId id="308" r:id="rId14"/>
    <p:sldId id="288" r:id="rId15"/>
    <p:sldId id="293" r:id="rId16"/>
    <p:sldId id="310" r:id="rId17"/>
    <p:sldId id="291" r:id="rId18"/>
    <p:sldId id="290" r:id="rId19"/>
    <p:sldId id="312" r:id="rId20"/>
    <p:sldId id="305" r:id="rId21"/>
    <p:sldId id="303" r:id="rId22"/>
    <p:sldId id="304" r:id="rId23"/>
    <p:sldId id="292" r:id="rId24"/>
    <p:sldId id="311" r:id="rId25"/>
    <p:sldId id="281" r:id="rId26"/>
    <p:sldId id="317" r:id="rId27"/>
    <p:sldId id="316" r:id="rId28"/>
    <p:sldId id="315" r:id="rId29"/>
    <p:sldId id="314" r:id="rId30"/>
    <p:sldId id="318" r:id="rId31"/>
    <p:sldId id="319" r:id="rId32"/>
    <p:sldId id="320" r:id="rId33"/>
    <p:sldId id="321" r:id="rId34"/>
    <p:sldId id="322" r:id="rId35"/>
  </p:sldIdLst>
  <p:sldSz cx="9144000" cy="6858000" type="screen4x3"/>
  <p:notesSz cx="6858000" cy="9144000"/>
  <p:defaultTextStyle>
    <a:defPPr>
      <a:defRPr lang="sl-SI"/>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sl-SI"/>
          </a:p>
        </p:txBody>
      </p:sp>
      <p:sp>
        <p:nvSpPr>
          <p:cNvPr id="3" name="Ograda datum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4002A36-6925-49CC-97F8-91F51A8D74E2}" type="datetimeFigureOut">
              <a:rPr lang="sl-SI"/>
              <a:pPr>
                <a:defRPr/>
              </a:pPr>
              <a:t>21.11.2011</a:t>
            </a:fld>
            <a:endParaRPr lang="sl-SI"/>
          </a:p>
        </p:txBody>
      </p:sp>
      <p:sp>
        <p:nvSpPr>
          <p:cNvPr id="4" name="Ograda stranske slik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sl-SI" noProof="0"/>
          </a:p>
        </p:txBody>
      </p:sp>
      <p:sp>
        <p:nvSpPr>
          <p:cNvPr id="5" name="Ograda opomb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a:p>
            <a:pPr lvl="4"/>
            <a:r>
              <a:rPr lang="sl-SI" noProof="0" smtClean="0"/>
              <a:t>Peta raven</a:t>
            </a:r>
            <a:endParaRPr lang="sl-SI" noProof="0"/>
          </a:p>
        </p:txBody>
      </p:sp>
      <p:sp>
        <p:nvSpPr>
          <p:cNvPr id="6" name="Ograda no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sl-SI"/>
          </a:p>
        </p:txBody>
      </p:sp>
      <p:sp>
        <p:nvSpPr>
          <p:cNvPr id="7" name="Ograda številke diapoz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A3A2D7E-B7A3-4AAB-851B-A82EE1693F97}" type="slidenum">
              <a:rPr lang="sl-SI"/>
              <a:pPr>
                <a:defRPr/>
              </a:pPr>
              <a:t>‹#›</a:t>
            </a:fld>
            <a:endParaRPr lang="sl-SI"/>
          </a:p>
        </p:txBody>
      </p:sp>
    </p:spTree>
    <p:extLst>
      <p:ext uri="{BB962C8B-B14F-4D97-AF65-F5344CB8AC3E}">
        <p14:creationId xmlns:p14="http://schemas.microsoft.com/office/powerpoint/2010/main" val="36119148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Ograda stranske slike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Ograda opomb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l-SI" smtClean="0"/>
          </a:p>
        </p:txBody>
      </p:sp>
      <p:sp>
        <p:nvSpPr>
          <p:cNvPr id="37892" name="Ograda številke diapoz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0"/>
              </a:spcBef>
              <a:spcAft>
                <a:spcPct val="0"/>
              </a:spcAft>
            </a:pPr>
            <a:fld id="{9C1B50E6-EC39-42AA-BD31-F5D1A6D770B3}" type="slidenum">
              <a:rPr lang="sl-SI" smtClean="0">
                <a:latin typeface="Calibri" pitchFamily="34" charset="0"/>
              </a:rPr>
              <a:pPr eaLnBrk="1" fontAlgn="base" hangingPunct="1">
                <a:spcBef>
                  <a:spcPct val="0"/>
                </a:spcBef>
                <a:spcAft>
                  <a:spcPct val="0"/>
                </a:spcAft>
              </a:pPr>
              <a:t>29</a:t>
            </a:fld>
            <a:endParaRPr lang="sl-SI"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lvl1pPr>
              <a:defRPr/>
            </a:lvl1pPr>
          </a:lstStyle>
          <a:p>
            <a:pPr>
              <a:defRPr/>
            </a:pPr>
            <a:fld id="{21E56F6F-D1C3-4F89-9BCB-08A6BA55E53E}" type="datetimeFigureOut">
              <a:rPr lang="sl-SI"/>
              <a:pPr>
                <a:defRPr/>
              </a:pPr>
              <a:t>21.11.2011</a:t>
            </a:fld>
            <a:endParaRPr lang="sl-SI"/>
          </a:p>
        </p:txBody>
      </p:sp>
      <p:sp>
        <p:nvSpPr>
          <p:cNvPr id="5" name="Ograda noge 4"/>
          <p:cNvSpPr>
            <a:spLocks noGrp="1"/>
          </p:cNvSpPr>
          <p:nvPr>
            <p:ph type="ftr" sz="quarter" idx="11"/>
          </p:nvPr>
        </p:nvSpPr>
        <p:spPr/>
        <p:txBody>
          <a:bodyPr/>
          <a:lstStyle>
            <a:lvl1pPr>
              <a:defRPr/>
            </a:lvl1pPr>
          </a:lstStyle>
          <a:p>
            <a:pPr>
              <a:defRPr/>
            </a:pPr>
            <a:endParaRPr lang="sl-SI"/>
          </a:p>
        </p:txBody>
      </p:sp>
      <p:sp>
        <p:nvSpPr>
          <p:cNvPr id="6" name="Ograda številke diapozitiva 5"/>
          <p:cNvSpPr>
            <a:spLocks noGrp="1"/>
          </p:cNvSpPr>
          <p:nvPr>
            <p:ph type="sldNum" sz="quarter" idx="12"/>
          </p:nvPr>
        </p:nvSpPr>
        <p:spPr/>
        <p:txBody>
          <a:bodyPr/>
          <a:lstStyle>
            <a:lvl1pPr>
              <a:defRPr/>
            </a:lvl1pPr>
          </a:lstStyle>
          <a:p>
            <a:pPr>
              <a:defRPr/>
            </a:pPr>
            <a:fld id="{DD282661-BBD0-4BCA-892C-E953D80051FD}" type="slidenum">
              <a:rPr lang="sl-SI"/>
              <a:pPr>
                <a:defRPr/>
              </a:pPr>
              <a:t>‹#›</a:t>
            </a:fld>
            <a:endParaRPr lang="sl-SI"/>
          </a:p>
        </p:txBody>
      </p:sp>
    </p:spTree>
    <p:extLst>
      <p:ext uri="{BB962C8B-B14F-4D97-AF65-F5344CB8AC3E}">
        <p14:creationId xmlns:p14="http://schemas.microsoft.com/office/powerpoint/2010/main" val="2013315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pPr>
              <a:defRPr/>
            </a:pPr>
            <a:fld id="{A8FAF213-3E7F-4850-8F6D-CB9141DC5965}" type="datetimeFigureOut">
              <a:rPr lang="sl-SI"/>
              <a:pPr>
                <a:defRPr/>
              </a:pPr>
              <a:t>21.11.2011</a:t>
            </a:fld>
            <a:endParaRPr lang="sl-SI"/>
          </a:p>
        </p:txBody>
      </p:sp>
      <p:sp>
        <p:nvSpPr>
          <p:cNvPr id="5" name="Ograda noge 4"/>
          <p:cNvSpPr>
            <a:spLocks noGrp="1"/>
          </p:cNvSpPr>
          <p:nvPr>
            <p:ph type="ftr" sz="quarter" idx="11"/>
          </p:nvPr>
        </p:nvSpPr>
        <p:spPr/>
        <p:txBody>
          <a:bodyPr/>
          <a:lstStyle>
            <a:lvl1pPr>
              <a:defRPr/>
            </a:lvl1pPr>
          </a:lstStyle>
          <a:p>
            <a:pPr>
              <a:defRPr/>
            </a:pPr>
            <a:endParaRPr lang="sl-SI"/>
          </a:p>
        </p:txBody>
      </p:sp>
      <p:sp>
        <p:nvSpPr>
          <p:cNvPr id="6" name="Ograda številke diapozitiva 5"/>
          <p:cNvSpPr>
            <a:spLocks noGrp="1"/>
          </p:cNvSpPr>
          <p:nvPr>
            <p:ph type="sldNum" sz="quarter" idx="12"/>
          </p:nvPr>
        </p:nvSpPr>
        <p:spPr/>
        <p:txBody>
          <a:bodyPr/>
          <a:lstStyle>
            <a:lvl1pPr>
              <a:defRPr/>
            </a:lvl1pPr>
          </a:lstStyle>
          <a:p>
            <a:pPr>
              <a:defRPr/>
            </a:pPr>
            <a:fld id="{225BF500-3BDB-4806-9E17-48140BED9045}" type="slidenum">
              <a:rPr lang="sl-SI"/>
              <a:pPr>
                <a:defRPr/>
              </a:pPr>
              <a:t>‹#›</a:t>
            </a:fld>
            <a:endParaRPr lang="sl-SI"/>
          </a:p>
        </p:txBody>
      </p:sp>
    </p:spTree>
    <p:extLst>
      <p:ext uri="{BB962C8B-B14F-4D97-AF65-F5344CB8AC3E}">
        <p14:creationId xmlns:p14="http://schemas.microsoft.com/office/powerpoint/2010/main" val="173204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pPr>
              <a:defRPr/>
            </a:pPr>
            <a:fld id="{EBB9D89D-EEC4-441E-BA00-7FAE56A410DC}" type="datetimeFigureOut">
              <a:rPr lang="sl-SI"/>
              <a:pPr>
                <a:defRPr/>
              </a:pPr>
              <a:t>21.11.2011</a:t>
            </a:fld>
            <a:endParaRPr lang="sl-SI"/>
          </a:p>
        </p:txBody>
      </p:sp>
      <p:sp>
        <p:nvSpPr>
          <p:cNvPr id="5" name="Ograda noge 4"/>
          <p:cNvSpPr>
            <a:spLocks noGrp="1"/>
          </p:cNvSpPr>
          <p:nvPr>
            <p:ph type="ftr" sz="quarter" idx="11"/>
          </p:nvPr>
        </p:nvSpPr>
        <p:spPr/>
        <p:txBody>
          <a:bodyPr/>
          <a:lstStyle>
            <a:lvl1pPr>
              <a:defRPr/>
            </a:lvl1pPr>
          </a:lstStyle>
          <a:p>
            <a:pPr>
              <a:defRPr/>
            </a:pPr>
            <a:endParaRPr lang="sl-SI"/>
          </a:p>
        </p:txBody>
      </p:sp>
      <p:sp>
        <p:nvSpPr>
          <p:cNvPr id="6" name="Ograda številke diapozitiva 5"/>
          <p:cNvSpPr>
            <a:spLocks noGrp="1"/>
          </p:cNvSpPr>
          <p:nvPr>
            <p:ph type="sldNum" sz="quarter" idx="12"/>
          </p:nvPr>
        </p:nvSpPr>
        <p:spPr/>
        <p:txBody>
          <a:bodyPr/>
          <a:lstStyle>
            <a:lvl1pPr>
              <a:defRPr/>
            </a:lvl1pPr>
          </a:lstStyle>
          <a:p>
            <a:pPr>
              <a:defRPr/>
            </a:pPr>
            <a:fld id="{6024F407-0D94-44EC-8780-49C3B22E11DE}" type="slidenum">
              <a:rPr lang="sl-SI"/>
              <a:pPr>
                <a:defRPr/>
              </a:pPr>
              <a:t>‹#›</a:t>
            </a:fld>
            <a:endParaRPr lang="sl-SI"/>
          </a:p>
        </p:txBody>
      </p:sp>
    </p:spTree>
    <p:extLst>
      <p:ext uri="{BB962C8B-B14F-4D97-AF65-F5344CB8AC3E}">
        <p14:creationId xmlns:p14="http://schemas.microsoft.com/office/powerpoint/2010/main" val="113102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pPr>
              <a:defRPr/>
            </a:pPr>
            <a:fld id="{26DAFDB1-39AC-4323-A59E-8C5EC0A54CF7}" type="datetimeFigureOut">
              <a:rPr lang="sl-SI"/>
              <a:pPr>
                <a:defRPr/>
              </a:pPr>
              <a:t>21.11.2011</a:t>
            </a:fld>
            <a:endParaRPr lang="sl-SI"/>
          </a:p>
        </p:txBody>
      </p:sp>
      <p:sp>
        <p:nvSpPr>
          <p:cNvPr id="5" name="Ograda noge 4"/>
          <p:cNvSpPr>
            <a:spLocks noGrp="1"/>
          </p:cNvSpPr>
          <p:nvPr>
            <p:ph type="ftr" sz="quarter" idx="11"/>
          </p:nvPr>
        </p:nvSpPr>
        <p:spPr/>
        <p:txBody>
          <a:bodyPr/>
          <a:lstStyle>
            <a:lvl1pPr>
              <a:defRPr/>
            </a:lvl1pPr>
          </a:lstStyle>
          <a:p>
            <a:pPr>
              <a:defRPr/>
            </a:pPr>
            <a:endParaRPr lang="sl-SI"/>
          </a:p>
        </p:txBody>
      </p:sp>
      <p:sp>
        <p:nvSpPr>
          <p:cNvPr id="6" name="Ograda številke diapozitiva 5"/>
          <p:cNvSpPr>
            <a:spLocks noGrp="1"/>
          </p:cNvSpPr>
          <p:nvPr>
            <p:ph type="sldNum" sz="quarter" idx="12"/>
          </p:nvPr>
        </p:nvSpPr>
        <p:spPr/>
        <p:txBody>
          <a:bodyPr/>
          <a:lstStyle>
            <a:lvl1pPr>
              <a:defRPr/>
            </a:lvl1pPr>
          </a:lstStyle>
          <a:p>
            <a:pPr>
              <a:defRPr/>
            </a:pPr>
            <a:fld id="{CF60A4E2-B91F-4BEC-ACAD-FBDC948A6F85}" type="slidenum">
              <a:rPr lang="sl-SI"/>
              <a:pPr>
                <a:defRPr/>
              </a:pPr>
              <a:t>‹#›</a:t>
            </a:fld>
            <a:endParaRPr lang="sl-SI"/>
          </a:p>
        </p:txBody>
      </p:sp>
    </p:spTree>
    <p:extLst>
      <p:ext uri="{BB962C8B-B14F-4D97-AF65-F5344CB8AC3E}">
        <p14:creationId xmlns:p14="http://schemas.microsoft.com/office/powerpoint/2010/main" val="669367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lvl1pPr>
              <a:defRPr/>
            </a:lvl1pPr>
          </a:lstStyle>
          <a:p>
            <a:pPr>
              <a:defRPr/>
            </a:pPr>
            <a:fld id="{A74331CB-6E77-48D3-94BA-30415115C2E6}" type="datetimeFigureOut">
              <a:rPr lang="sl-SI"/>
              <a:pPr>
                <a:defRPr/>
              </a:pPr>
              <a:t>21.11.2011</a:t>
            </a:fld>
            <a:endParaRPr lang="sl-SI"/>
          </a:p>
        </p:txBody>
      </p:sp>
      <p:sp>
        <p:nvSpPr>
          <p:cNvPr id="5" name="Ograda noge 4"/>
          <p:cNvSpPr>
            <a:spLocks noGrp="1"/>
          </p:cNvSpPr>
          <p:nvPr>
            <p:ph type="ftr" sz="quarter" idx="11"/>
          </p:nvPr>
        </p:nvSpPr>
        <p:spPr/>
        <p:txBody>
          <a:bodyPr/>
          <a:lstStyle>
            <a:lvl1pPr>
              <a:defRPr/>
            </a:lvl1pPr>
          </a:lstStyle>
          <a:p>
            <a:pPr>
              <a:defRPr/>
            </a:pPr>
            <a:endParaRPr lang="sl-SI"/>
          </a:p>
        </p:txBody>
      </p:sp>
      <p:sp>
        <p:nvSpPr>
          <p:cNvPr id="6" name="Ograda številke diapozitiva 5"/>
          <p:cNvSpPr>
            <a:spLocks noGrp="1"/>
          </p:cNvSpPr>
          <p:nvPr>
            <p:ph type="sldNum" sz="quarter" idx="12"/>
          </p:nvPr>
        </p:nvSpPr>
        <p:spPr/>
        <p:txBody>
          <a:bodyPr/>
          <a:lstStyle>
            <a:lvl1pPr>
              <a:defRPr/>
            </a:lvl1pPr>
          </a:lstStyle>
          <a:p>
            <a:pPr>
              <a:defRPr/>
            </a:pPr>
            <a:fld id="{ED29D104-1BA2-49B8-8F72-191BA68D2A44}" type="slidenum">
              <a:rPr lang="sl-SI"/>
              <a:pPr>
                <a:defRPr/>
              </a:pPr>
              <a:t>‹#›</a:t>
            </a:fld>
            <a:endParaRPr lang="sl-SI"/>
          </a:p>
        </p:txBody>
      </p:sp>
    </p:spTree>
    <p:extLst>
      <p:ext uri="{BB962C8B-B14F-4D97-AF65-F5344CB8AC3E}">
        <p14:creationId xmlns:p14="http://schemas.microsoft.com/office/powerpoint/2010/main" val="969741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3"/>
          <p:cNvSpPr>
            <a:spLocks noGrp="1"/>
          </p:cNvSpPr>
          <p:nvPr>
            <p:ph type="dt" sz="half" idx="10"/>
          </p:nvPr>
        </p:nvSpPr>
        <p:spPr/>
        <p:txBody>
          <a:bodyPr/>
          <a:lstStyle>
            <a:lvl1pPr>
              <a:defRPr/>
            </a:lvl1pPr>
          </a:lstStyle>
          <a:p>
            <a:pPr>
              <a:defRPr/>
            </a:pPr>
            <a:fld id="{B852A4C3-D651-427F-AD14-9C03E4EDC619}" type="datetimeFigureOut">
              <a:rPr lang="sl-SI"/>
              <a:pPr>
                <a:defRPr/>
              </a:pPr>
              <a:t>21.11.2011</a:t>
            </a:fld>
            <a:endParaRPr lang="sl-SI"/>
          </a:p>
        </p:txBody>
      </p:sp>
      <p:sp>
        <p:nvSpPr>
          <p:cNvPr id="6" name="Ograda noge 4"/>
          <p:cNvSpPr>
            <a:spLocks noGrp="1"/>
          </p:cNvSpPr>
          <p:nvPr>
            <p:ph type="ftr" sz="quarter" idx="11"/>
          </p:nvPr>
        </p:nvSpPr>
        <p:spPr/>
        <p:txBody>
          <a:bodyPr/>
          <a:lstStyle>
            <a:lvl1pPr>
              <a:defRPr/>
            </a:lvl1pPr>
          </a:lstStyle>
          <a:p>
            <a:pPr>
              <a:defRPr/>
            </a:pPr>
            <a:endParaRPr lang="sl-SI"/>
          </a:p>
        </p:txBody>
      </p:sp>
      <p:sp>
        <p:nvSpPr>
          <p:cNvPr id="7" name="Ograda številke diapozitiva 5"/>
          <p:cNvSpPr>
            <a:spLocks noGrp="1"/>
          </p:cNvSpPr>
          <p:nvPr>
            <p:ph type="sldNum" sz="quarter" idx="12"/>
          </p:nvPr>
        </p:nvSpPr>
        <p:spPr/>
        <p:txBody>
          <a:bodyPr/>
          <a:lstStyle>
            <a:lvl1pPr>
              <a:defRPr/>
            </a:lvl1pPr>
          </a:lstStyle>
          <a:p>
            <a:pPr>
              <a:defRPr/>
            </a:pPr>
            <a:fld id="{EBC0C35E-05ED-4E7C-882F-1D918E43788E}" type="slidenum">
              <a:rPr lang="sl-SI"/>
              <a:pPr>
                <a:defRPr/>
              </a:pPr>
              <a:t>‹#›</a:t>
            </a:fld>
            <a:endParaRPr lang="sl-SI"/>
          </a:p>
        </p:txBody>
      </p:sp>
    </p:spTree>
    <p:extLst>
      <p:ext uri="{BB962C8B-B14F-4D97-AF65-F5344CB8AC3E}">
        <p14:creationId xmlns:p14="http://schemas.microsoft.com/office/powerpoint/2010/main" val="1162202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3"/>
          <p:cNvSpPr>
            <a:spLocks noGrp="1"/>
          </p:cNvSpPr>
          <p:nvPr>
            <p:ph type="dt" sz="half" idx="10"/>
          </p:nvPr>
        </p:nvSpPr>
        <p:spPr/>
        <p:txBody>
          <a:bodyPr/>
          <a:lstStyle>
            <a:lvl1pPr>
              <a:defRPr/>
            </a:lvl1pPr>
          </a:lstStyle>
          <a:p>
            <a:pPr>
              <a:defRPr/>
            </a:pPr>
            <a:fld id="{A01A3B6A-7E90-42D5-BDCF-3D0432B22971}" type="datetimeFigureOut">
              <a:rPr lang="sl-SI"/>
              <a:pPr>
                <a:defRPr/>
              </a:pPr>
              <a:t>21.11.2011</a:t>
            </a:fld>
            <a:endParaRPr lang="sl-SI"/>
          </a:p>
        </p:txBody>
      </p:sp>
      <p:sp>
        <p:nvSpPr>
          <p:cNvPr id="8" name="Ograda noge 4"/>
          <p:cNvSpPr>
            <a:spLocks noGrp="1"/>
          </p:cNvSpPr>
          <p:nvPr>
            <p:ph type="ftr" sz="quarter" idx="11"/>
          </p:nvPr>
        </p:nvSpPr>
        <p:spPr/>
        <p:txBody>
          <a:bodyPr/>
          <a:lstStyle>
            <a:lvl1pPr>
              <a:defRPr/>
            </a:lvl1pPr>
          </a:lstStyle>
          <a:p>
            <a:pPr>
              <a:defRPr/>
            </a:pPr>
            <a:endParaRPr lang="sl-SI"/>
          </a:p>
        </p:txBody>
      </p:sp>
      <p:sp>
        <p:nvSpPr>
          <p:cNvPr id="9" name="Ograda številke diapozitiva 5"/>
          <p:cNvSpPr>
            <a:spLocks noGrp="1"/>
          </p:cNvSpPr>
          <p:nvPr>
            <p:ph type="sldNum" sz="quarter" idx="12"/>
          </p:nvPr>
        </p:nvSpPr>
        <p:spPr/>
        <p:txBody>
          <a:bodyPr/>
          <a:lstStyle>
            <a:lvl1pPr>
              <a:defRPr/>
            </a:lvl1pPr>
          </a:lstStyle>
          <a:p>
            <a:pPr>
              <a:defRPr/>
            </a:pPr>
            <a:fld id="{060540C6-004C-4FB2-94F5-C3200A7B238B}" type="slidenum">
              <a:rPr lang="sl-SI"/>
              <a:pPr>
                <a:defRPr/>
              </a:pPr>
              <a:t>‹#›</a:t>
            </a:fld>
            <a:endParaRPr lang="sl-SI"/>
          </a:p>
        </p:txBody>
      </p:sp>
    </p:spTree>
    <p:extLst>
      <p:ext uri="{BB962C8B-B14F-4D97-AF65-F5344CB8AC3E}">
        <p14:creationId xmlns:p14="http://schemas.microsoft.com/office/powerpoint/2010/main" val="1522459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3"/>
          <p:cNvSpPr>
            <a:spLocks noGrp="1"/>
          </p:cNvSpPr>
          <p:nvPr>
            <p:ph type="dt" sz="half" idx="10"/>
          </p:nvPr>
        </p:nvSpPr>
        <p:spPr/>
        <p:txBody>
          <a:bodyPr/>
          <a:lstStyle>
            <a:lvl1pPr>
              <a:defRPr/>
            </a:lvl1pPr>
          </a:lstStyle>
          <a:p>
            <a:pPr>
              <a:defRPr/>
            </a:pPr>
            <a:fld id="{2945A567-D595-4A9A-A5B2-FD518FD6B6E1}" type="datetimeFigureOut">
              <a:rPr lang="sl-SI"/>
              <a:pPr>
                <a:defRPr/>
              </a:pPr>
              <a:t>21.11.2011</a:t>
            </a:fld>
            <a:endParaRPr lang="sl-SI"/>
          </a:p>
        </p:txBody>
      </p:sp>
      <p:sp>
        <p:nvSpPr>
          <p:cNvPr id="4" name="Ograda noge 4"/>
          <p:cNvSpPr>
            <a:spLocks noGrp="1"/>
          </p:cNvSpPr>
          <p:nvPr>
            <p:ph type="ftr" sz="quarter" idx="11"/>
          </p:nvPr>
        </p:nvSpPr>
        <p:spPr/>
        <p:txBody>
          <a:bodyPr/>
          <a:lstStyle>
            <a:lvl1pPr>
              <a:defRPr/>
            </a:lvl1pPr>
          </a:lstStyle>
          <a:p>
            <a:pPr>
              <a:defRPr/>
            </a:pPr>
            <a:endParaRPr lang="sl-SI"/>
          </a:p>
        </p:txBody>
      </p:sp>
      <p:sp>
        <p:nvSpPr>
          <p:cNvPr id="5" name="Ograda številke diapozitiva 5"/>
          <p:cNvSpPr>
            <a:spLocks noGrp="1"/>
          </p:cNvSpPr>
          <p:nvPr>
            <p:ph type="sldNum" sz="quarter" idx="12"/>
          </p:nvPr>
        </p:nvSpPr>
        <p:spPr/>
        <p:txBody>
          <a:bodyPr/>
          <a:lstStyle>
            <a:lvl1pPr>
              <a:defRPr/>
            </a:lvl1pPr>
          </a:lstStyle>
          <a:p>
            <a:pPr>
              <a:defRPr/>
            </a:pPr>
            <a:fld id="{6A2133A7-BF1E-4AD8-85AD-D2CD19C41C1E}" type="slidenum">
              <a:rPr lang="sl-SI"/>
              <a:pPr>
                <a:defRPr/>
              </a:pPr>
              <a:t>‹#›</a:t>
            </a:fld>
            <a:endParaRPr lang="sl-SI"/>
          </a:p>
        </p:txBody>
      </p:sp>
    </p:spTree>
    <p:extLst>
      <p:ext uri="{BB962C8B-B14F-4D97-AF65-F5344CB8AC3E}">
        <p14:creationId xmlns:p14="http://schemas.microsoft.com/office/powerpoint/2010/main" val="1994024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3"/>
          <p:cNvSpPr>
            <a:spLocks noGrp="1"/>
          </p:cNvSpPr>
          <p:nvPr>
            <p:ph type="dt" sz="half" idx="10"/>
          </p:nvPr>
        </p:nvSpPr>
        <p:spPr/>
        <p:txBody>
          <a:bodyPr/>
          <a:lstStyle>
            <a:lvl1pPr>
              <a:defRPr/>
            </a:lvl1pPr>
          </a:lstStyle>
          <a:p>
            <a:pPr>
              <a:defRPr/>
            </a:pPr>
            <a:fld id="{68FD8E63-2938-4A8C-A083-F38E825FFFE4}" type="datetimeFigureOut">
              <a:rPr lang="sl-SI"/>
              <a:pPr>
                <a:defRPr/>
              </a:pPr>
              <a:t>21.11.2011</a:t>
            </a:fld>
            <a:endParaRPr lang="sl-SI"/>
          </a:p>
        </p:txBody>
      </p:sp>
      <p:sp>
        <p:nvSpPr>
          <p:cNvPr id="3" name="Ograda noge 4"/>
          <p:cNvSpPr>
            <a:spLocks noGrp="1"/>
          </p:cNvSpPr>
          <p:nvPr>
            <p:ph type="ftr" sz="quarter" idx="11"/>
          </p:nvPr>
        </p:nvSpPr>
        <p:spPr/>
        <p:txBody>
          <a:bodyPr/>
          <a:lstStyle>
            <a:lvl1pPr>
              <a:defRPr/>
            </a:lvl1pPr>
          </a:lstStyle>
          <a:p>
            <a:pPr>
              <a:defRPr/>
            </a:pPr>
            <a:endParaRPr lang="sl-SI"/>
          </a:p>
        </p:txBody>
      </p:sp>
      <p:sp>
        <p:nvSpPr>
          <p:cNvPr id="4" name="Ograda številke diapozitiva 5"/>
          <p:cNvSpPr>
            <a:spLocks noGrp="1"/>
          </p:cNvSpPr>
          <p:nvPr>
            <p:ph type="sldNum" sz="quarter" idx="12"/>
          </p:nvPr>
        </p:nvSpPr>
        <p:spPr/>
        <p:txBody>
          <a:bodyPr/>
          <a:lstStyle>
            <a:lvl1pPr>
              <a:defRPr/>
            </a:lvl1pPr>
          </a:lstStyle>
          <a:p>
            <a:pPr>
              <a:defRPr/>
            </a:pPr>
            <a:fld id="{CBBE6578-B59E-4FF1-9ACC-6546BB04B7E3}" type="slidenum">
              <a:rPr lang="sl-SI"/>
              <a:pPr>
                <a:defRPr/>
              </a:pPr>
              <a:t>‹#›</a:t>
            </a:fld>
            <a:endParaRPr lang="sl-SI"/>
          </a:p>
        </p:txBody>
      </p:sp>
    </p:spTree>
    <p:extLst>
      <p:ext uri="{BB962C8B-B14F-4D97-AF65-F5344CB8AC3E}">
        <p14:creationId xmlns:p14="http://schemas.microsoft.com/office/powerpoint/2010/main" val="4014983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3"/>
          <p:cNvSpPr>
            <a:spLocks noGrp="1"/>
          </p:cNvSpPr>
          <p:nvPr>
            <p:ph type="dt" sz="half" idx="10"/>
          </p:nvPr>
        </p:nvSpPr>
        <p:spPr/>
        <p:txBody>
          <a:bodyPr/>
          <a:lstStyle>
            <a:lvl1pPr>
              <a:defRPr/>
            </a:lvl1pPr>
          </a:lstStyle>
          <a:p>
            <a:pPr>
              <a:defRPr/>
            </a:pPr>
            <a:fld id="{1D0D4E34-7C1E-44E2-A159-72E6792A85F2}" type="datetimeFigureOut">
              <a:rPr lang="sl-SI"/>
              <a:pPr>
                <a:defRPr/>
              </a:pPr>
              <a:t>21.11.2011</a:t>
            </a:fld>
            <a:endParaRPr lang="sl-SI"/>
          </a:p>
        </p:txBody>
      </p:sp>
      <p:sp>
        <p:nvSpPr>
          <p:cNvPr id="6" name="Ograda noge 4"/>
          <p:cNvSpPr>
            <a:spLocks noGrp="1"/>
          </p:cNvSpPr>
          <p:nvPr>
            <p:ph type="ftr" sz="quarter" idx="11"/>
          </p:nvPr>
        </p:nvSpPr>
        <p:spPr/>
        <p:txBody>
          <a:bodyPr/>
          <a:lstStyle>
            <a:lvl1pPr>
              <a:defRPr/>
            </a:lvl1pPr>
          </a:lstStyle>
          <a:p>
            <a:pPr>
              <a:defRPr/>
            </a:pPr>
            <a:endParaRPr lang="sl-SI"/>
          </a:p>
        </p:txBody>
      </p:sp>
      <p:sp>
        <p:nvSpPr>
          <p:cNvPr id="7" name="Ograda številke diapozitiva 5"/>
          <p:cNvSpPr>
            <a:spLocks noGrp="1"/>
          </p:cNvSpPr>
          <p:nvPr>
            <p:ph type="sldNum" sz="quarter" idx="12"/>
          </p:nvPr>
        </p:nvSpPr>
        <p:spPr/>
        <p:txBody>
          <a:bodyPr/>
          <a:lstStyle>
            <a:lvl1pPr>
              <a:defRPr/>
            </a:lvl1pPr>
          </a:lstStyle>
          <a:p>
            <a:pPr>
              <a:defRPr/>
            </a:pPr>
            <a:fld id="{1227B81A-8540-4665-9738-15D29A35EDF8}" type="slidenum">
              <a:rPr lang="sl-SI"/>
              <a:pPr>
                <a:defRPr/>
              </a:pPr>
              <a:t>‹#›</a:t>
            </a:fld>
            <a:endParaRPr lang="sl-SI"/>
          </a:p>
        </p:txBody>
      </p:sp>
    </p:spTree>
    <p:extLst>
      <p:ext uri="{BB962C8B-B14F-4D97-AF65-F5344CB8AC3E}">
        <p14:creationId xmlns:p14="http://schemas.microsoft.com/office/powerpoint/2010/main" val="379030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l-SI" noProof="0"/>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3"/>
          <p:cNvSpPr>
            <a:spLocks noGrp="1"/>
          </p:cNvSpPr>
          <p:nvPr>
            <p:ph type="dt" sz="half" idx="10"/>
          </p:nvPr>
        </p:nvSpPr>
        <p:spPr/>
        <p:txBody>
          <a:bodyPr/>
          <a:lstStyle>
            <a:lvl1pPr>
              <a:defRPr/>
            </a:lvl1pPr>
          </a:lstStyle>
          <a:p>
            <a:pPr>
              <a:defRPr/>
            </a:pPr>
            <a:fld id="{1939CBA3-53E4-450E-8490-2D8550A16CA3}" type="datetimeFigureOut">
              <a:rPr lang="sl-SI"/>
              <a:pPr>
                <a:defRPr/>
              </a:pPr>
              <a:t>21.11.2011</a:t>
            </a:fld>
            <a:endParaRPr lang="sl-SI"/>
          </a:p>
        </p:txBody>
      </p:sp>
      <p:sp>
        <p:nvSpPr>
          <p:cNvPr id="6" name="Ograda noge 4"/>
          <p:cNvSpPr>
            <a:spLocks noGrp="1"/>
          </p:cNvSpPr>
          <p:nvPr>
            <p:ph type="ftr" sz="quarter" idx="11"/>
          </p:nvPr>
        </p:nvSpPr>
        <p:spPr/>
        <p:txBody>
          <a:bodyPr/>
          <a:lstStyle>
            <a:lvl1pPr>
              <a:defRPr/>
            </a:lvl1pPr>
          </a:lstStyle>
          <a:p>
            <a:pPr>
              <a:defRPr/>
            </a:pPr>
            <a:endParaRPr lang="sl-SI"/>
          </a:p>
        </p:txBody>
      </p:sp>
      <p:sp>
        <p:nvSpPr>
          <p:cNvPr id="7" name="Ograda številke diapozitiva 5"/>
          <p:cNvSpPr>
            <a:spLocks noGrp="1"/>
          </p:cNvSpPr>
          <p:nvPr>
            <p:ph type="sldNum" sz="quarter" idx="12"/>
          </p:nvPr>
        </p:nvSpPr>
        <p:spPr/>
        <p:txBody>
          <a:bodyPr/>
          <a:lstStyle>
            <a:lvl1pPr>
              <a:defRPr/>
            </a:lvl1pPr>
          </a:lstStyle>
          <a:p>
            <a:pPr>
              <a:defRPr/>
            </a:pPr>
            <a:fld id="{95010C87-D740-4FFF-A363-7DB6A32D754D}" type="slidenum">
              <a:rPr lang="sl-SI"/>
              <a:pPr>
                <a:defRPr/>
              </a:pPr>
              <a:t>‹#›</a:t>
            </a:fld>
            <a:endParaRPr lang="sl-SI"/>
          </a:p>
        </p:txBody>
      </p:sp>
    </p:spTree>
    <p:extLst>
      <p:ext uri="{BB962C8B-B14F-4D97-AF65-F5344CB8AC3E}">
        <p14:creationId xmlns:p14="http://schemas.microsoft.com/office/powerpoint/2010/main" val="3908742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Ograda naslova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sl-SI" smtClean="0"/>
              <a:t>Uredite slog naslova matrice</a:t>
            </a:r>
          </a:p>
        </p:txBody>
      </p:sp>
      <p:sp>
        <p:nvSpPr>
          <p:cNvPr id="1027" name="Ograda besedila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8BF42E3-0840-4215-B28D-18F802C3C29D}" type="datetimeFigureOut">
              <a:rPr lang="sl-SI"/>
              <a:pPr>
                <a:defRPr/>
              </a:pPr>
              <a:t>21.11.2011</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159D5C49-A84B-446E-84DF-0583271E1567}" type="slidenum">
              <a:rPr lang="sl-SI"/>
              <a:pPr>
                <a:defRPr/>
              </a:pPr>
              <a:t>‹#›</a:t>
            </a:fld>
            <a:endParaRPr lang="sl-S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hyperlink" Target="http://www.youtube.com/watch?v=k9Itt02QOO0" TargetMode="Externa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Naslov 4"/>
          <p:cNvSpPr>
            <a:spLocks noGrp="1"/>
          </p:cNvSpPr>
          <p:nvPr>
            <p:ph type="ctrTitle"/>
          </p:nvPr>
        </p:nvSpPr>
        <p:spPr>
          <a:xfrm>
            <a:off x="685800" y="2130425"/>
            <a:ext cx="7772400" cy="2522538"/>
          </a:xfrm>
        </p:spPr>
        <p:txBody>
          <a:bodyPr/>
          <a:lstStyle/>
          <a:p>
            <a:pPr eaLnBrk="1" hangingPunct="1"/>
            <a:r>
              <a:rPr lang="en-GB" b="1" smtClean="0"/>
              <a:t>Ecphrastic poetry &amp; the development of professional literacy in physics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normAutofit fontScale="90000"/>
          </a:bodyPr>
          <a:lstStyle/>
          <a:p>
            <a:pPr eaLnBrk="1" fontAlgn="auto" hangingPunct="1">
              <a:spcAft>
                <a:spcPts val="0"/>
              </a:spcAft>
              <a:defRPr/>
            </a:pPr>
            <a:r>
              <a:rPr lang="en-GB" b="1" smtClean="0"/>
              <a:t>What is significant about Newton‘s discovery of gravity?</a:t>
            </a:r>
            <a:endParaRPr lang="en-GB" b="1"/>
          </a:p>
        </p:txBody>
      </p:sp>
      <p:sp>
        <p:nvSpPr>
          <p:cNvPr id="11267" name="Ograda vsebine 3"/>
          <p:cNvSpPr>
            <a:spLocks noGrp="1"/>
          </p:cNvSpPr>
          <p:nvPr>
            <p:ph idx="1"/>
          </p:nvPr>
        </p:nvSpPr>
        <p:spPr/>
        <p:txBody>
          <a:bodyPr/>
          <a:lstStyle/>
          <a:p>
            <a:pPr marL="0" indent="0" eaLnBrk="1" hangingPunct="1">
              <a:buFont typeface="Arial" charset="0"/>
              <a:buNone/>
            </a:pPr>
            <a:endParaRPr lang="en-GB" b="1" smtClean="0">
              <a:solidFill>
                <a:schemeClr val="tx2"/>
              </a:solidFill>
            </a:endParaRPr>
          </a:p>
          <a:p>
            <a:pPr marL="0" indent="0" algn="ctr" eaLnBrk="1" hangingPunct="1">
              <a:buFont typeface="Arial" charset="0"/>
              <a:buNone/>
            </a:pPr>
            <a:r>
              <a:rPr lang="en-GB" sz="3600" b="1" smtClean="0">
                <a:solidFill>
                  <a:schemeClr val="accent1"/>
                </a:solidFill>
              </a:rPr>
              <a:t>As the image alludes to, if the legendary William Tell had been in the vicinity of Sir Issac Newton, then Newton may never have been inspired to discover gravity since William Tell would‘ve shot any falling apple before it hit Newton.</a:t>
            </a:r>
          </a:p>
        </p:txBody>
      </p:sp>
      <p:sp>
        <p:nvSpPr>
          <p:cNvPr id="6" name="PoljeZBesedilom 5"/>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http://www.cartoonstock.com/newscartoons/cartoonists/rmr/lowres/rmrn14l.jpg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slov 6"/>
          <p:cNvSpPr>
            <a:spLocks noGrp="1"/>
          </p:cNvSpPr>
          <p:nvPr>
            <p:ph type="title"/>
          </p:nvPr>
        </p:nvSpPr>
        <p:spPr/>
        <p:txBody>
          <a:bodyPr/>
          <a:lstStyle/>
          <a:p>
            <a:pPr eaLnBrk="1" hangingPunct="1"/>
            <a:r>
              <a:rPr lang="en-GB" b="1" smtClean="0"/>
              <a:t>Example Concrete poem</a:t>
            </a:r>
            <a:endParaRPr lang="en-GB" smtClean="0"/>
          </a:p>
        </p:txBody>
      </p:sp>
      <p:sp>
        <p:nvSpPr>
          <p:cNvPr id="12291" name="Ograda vsebine 5"/>
          <p:cNvSpPr>
            <a:spLocks noGrp="1"/>
          </p:cNvSpPr>
          <p:nvPr>
            <p:ph idx="4294967295"/>
          </p:nvPr>
        </p:nvSpPr>
        <p:spPr>
          <a:xfrm>
            <a:off x="468313" y="333375"/>
            <a:ext cx="8459787" cy="6296025"/>
          </a:xfrm>
        </p:spPr>
        <p:txBody>
          <a:bodyPr/>
          <a:lstStyle/>
          <a:p>
            <a:pPr marL="0" indent="0" eaLnBrk="1" hangingPunct="1">
              <a:buFont typeface="Arial" charset="0"/>
              <a:buNone/>
            </a:pPr>
            <a:r>
              <a:rPr lang="en-GB" sz="1800" smtClean="0">
                <a:solidFill>
                  <a:srgbClr val="FF0000"/>
                </a:solidFill>
              </a:rPr>
              <a:t>                                              </a:t>
            </a:r>
          </a:p>
          <a:p>
            <a:pPr marL="0" indent="0" eaLnBrk="1" hangingPunct="1">
              <a:buFont typeface="Arial" charset="0"/>
              <a:buNone/>
            </a:pPr>
            <a:endParaRPr lang="en-GB" sz="1800" smtClean="0">
              <a:solidFill>
                <a:srgbClr val="FF0000"/>
              </a:solidFill>
            </a:endParaRPr>
          </a:p>
          <a:p>
            <a:pPr marL="0" indent="0" eaLnBrk="1" hangingPunct="1">
              <a:buFont typeface="Arial" charset="0"/>
              <a:buNone/>
            </a:pPr>
            <a:r>
              <a:rPr lang="en-GB" sz="1800" smtClean="0">
                <a:solidFill>
                  <a:srgbClr val="FF0000"/>
                </a:solidFill>
              </a:rPr>
              <a:t>                                               </a:t>
            </a:r>
          </a:p>
          <a:p>
            <a:pPr marL="0" indent="0" eaLnBrk="1" hangingPunct="1">
              <a:buFont typeface="Arial" charset="0"/>
              <a:buNone/>
            </a:pPr>
            <a:r>
              <a:rPr lang="en-GB" sz="1800" b="1" smtClean="0">
                <a:solidFill>
                  <a:srgbClr val="FF0000"/>
                </a:solidFill>
              </a:rPr>
              <a:t>                                                      ___</a:t>
            </a:r>
            <a:r>
              <a:rPr lang="en-GB" sz="800" b="1" smtClean="0">
                <a:solidFill>
                  <a:srgbClr val="FF0000"/>
                </a:solidFill>
              </a:rPr>
              <a:t/>
            </a:r>
            <a:br>
              <a:rPr lang="en-GB" sz="800" b="1" smtClean="0">
                <a:solidFill>
                  <a:srgbClr val="FF0000"/>
                </a:solidFill>
              </a:rPr>
            </a:br>
            <a:r>
              <a:rPr lang="en-GB" sz="2400" b="1" smtClean="0">
                <a:solidFill>
                  <a:srgbClr val="FF0000"/>
                </a:solidFill>
              </a:rPr>
              <a:t>                                         |  |                                       </a:t>
            </a:r>
            <a:br>
              <a:rPr lang="en-GB" sz="2400" b="1" smtClean="0">
                <a:solidFill>
                  <a:srgbClr val="FF0000"/>
                </a:solidFill>
              </a:rPr>
            </a:br>
            <a:r>
              <a:rPr lang="en-GB" sz="2400" b="1" smtClean="0">
                <a:solidFill>
                  <a:srgbClr val="FF0000"/>
                </a:solidFill>
              </a:rPr>
              <a:t> __________________   |  |       ____________________</a:t>
            </a:r>
          </a:p>
          <a:p>
            <a:pPr marL="0" indent="0" eaLnBrk="1" hangingPunct="1">
              <a:buFont typeface="Arial" charset="0"/>
              <a:buNone/>
            </a:pPr>
            <a:r>
              <a:rPr lang="en-GB" sz="2400" b="1" smtClean="0">
                <a:solidFill>
                  <a:srgbClr val="FF0000"/>
                </a:solidFill>
              </a:rPr>
              <a:t> | </a:t>
            </a:r>
            <a:r>
              <a:rPr lang="en-GB" sz="2400" b="1" smtClean="0">
                <a:solidFill>
                  <a:srgbClr val="00B0F0"/>
                </a:solidFill>
              </a:rPr>
              <a:t>The   Newtons   and  </a:t>
            </a:r>
            <a:r>
              <a:rPr lang="en-GB" sz="2400" b="1" smtClean="0">
                <a:solidFill>
                  <a:srgbClr val="FF0000"/>
                </a:solidFill>
              </a:rPr>
              <a:t>\_|  |__/ </a:t>
            </a:r>
            <a:r>
              <a:rPr lang="en-GB" sz="2400" b="1" smtClean="0">
                <a:solidFill>
                  <a:srgbClr val="00B0F0"/>
                </a:solidFill>
              </a:rPr>
              <a:t>friends   were   taking </a:t>
            </a:r>
            <a:r>
              <a:rPr lang="en-GB" sz="2400" b="1" smtClean="0">
                <a:solidFill>
                  <a:srgbClr val="FF0000"/>
                </a:solidFill>
              </a:rPr>
              <a:t>|</a:t>
            </a:r>
          </a:p>
          <a:p>
            <a:pPr marL="0" indent="0" eaLnBrk="1" hangingPunct="1">
              <a:buFont typeface="Arial" charset="0"/>
              <a:buNone/>
            </a:pPr>
            <a:r>
              <a:rPr lang="en-GB" sz="2400" b="1" smtClean="0">
                <a:solidFill>
                  <a:srgbClr val="00B0F0"/>
                </a:solidFill>
              </a:rPr>
              <a:t>     </a:t>
            </a:r>
            <a:r>
              <a:rPr lang="en-GB" sz="2400" b="1" smtClean="0">
                <a:solidFill>
                  <a:srgbClr val="FF0000"/>
                </a:solidFill>
              </a:rPr>
              <a:t>| </a:t>
            </a:r>
            <a:r>
              <a:rPr lang="en-GB" sz="2400" b="1" smtClean="0">
                <a:solidFill>
                  <a:srgbClr val="00B0F0"/>
                </a:solidFill>
              </a:rPr>
              <a:t>tea</a:t>
            </a:r>
            <a:r>
              <a:rPr lang="en-GB" sz="2400" b="1" smtClean="0">
                <a:solidFill>
                  <a:srgbClr val="FF0000"/>
                </a:solidFill>
              </a:rPr>
              <a:t> </a:t>
            </a:r>
            <a:r>
              <a:rPr lang="en-GB" sz="2400" b="1" smtClean="0">
                <a:solidFill>
                  <a:srgbClr val="00B0F0"/>
                </a:solidFill>
              </a:rPr>
              <a:t>beneath   the   boughs   of    an   apple   tree</a:t>
            </a:r>
            <a:r>
              <a:rPr lang="en-GB" sz="2400" b="1" smtClean="0">
                <a:solidFill>
                  <a:srgbClr val="FF0000"/>
                </a:solidFill>
              </a:rPr>
              <a:t> |</a:t>
            </a:r>
          </a:p>
          <a:p>
            <a:pPr marL="0" indent="0" eaLnBrk="1" hangingPunct="1">
              <a:buFont typeface="Arial" charset="0"/>
              <a:buNone/>
            </a:pPr>
            <a:r>
              <a:rPr lang="en-GB" sz="2400" b="1" smtClean="0">
                <a:solidFill>
                  <a:srgbClr val="FF0000"/>
                </a:solidFill>
              </a:rPr>
              <a:t>        | </a:t>
            </a:r>
            <a:r>
              <a:rPr lang="en-GB" sz="2400" b="1" smtClean="0">
                <a:solidFill>
                  <a:srgbClr val="00B0F0"/>
                </a:solidFill>
              </a:rPr>
              <a:t>when   a   falling   fruit  landed  on  the   head</a:t>
            </a:r>
            <a:r>
              <a:rPr lang="en-GB" sz="2400" b="1" smtClean="0">
                <a:solidFill>
                  <a:srgbClr val="FF0000"/>
                </a:solidFill>
              </a:rPr>
              <a:t>|</a:t>
            </a:r>
          </a:p>
          <a:p>
            <a:pPr marL="0" indent="0" eaLnBrk="1" hangingPunct="1">
              <a:buFont typeface="Arial" charset="0"/>
              <a:buNone/>
            </a:pPr>
            <a:r>
              <a:rPr lang="en-GB" sz="2400" b="1" smtClean="0">
                <a:solidFill>
                  <a:srgbClr val="FF0000"/>
                </a:solidFill>
              </a:rPr>
              <a:t>            | </a:t>
            </a:r>
            <a:r>
              <a:rPr lang="en-GB" sz="2400" b="1" smtClean="0">
                <a:solidFill>
                  <a:srgbClr val="00B0F0"/>
                </a:solidFill>
              </a:rPr>
              <a:t>of  the  head  of  the  family. Mrs</a:t>
            </a:r>
            <a:r>
              <a:rPr lang="en-GB" sz="2400" b="1" smtClean="0">
                <a:solidFill>
                  <a:srgbClr val="FF0000"/>
                </a:solidFill>
              </a:rPr>
              <a:t> </a:t>
            </a:r>
            <a:r>
              <a:rPr lang="en-GB" sz="2400" b="1" smtClean="0">
                <a:solidFill>
                  <a:srgbClr val="00B0F0"/>
                </a:solidFill>
              </a:rPr>
              <a:t>Newton</a:t>
            </a:r>
            <a:r>
              <a:rPr lang="en-GB" sz="2400" b="1" smtClean="0">
                <a:solidFill>
                  <a:srgbClr val="FF0000"/>
                </a:solidFill>
              </a:rPr>
              <a:t>|</a:t>
            </a:r>
          </a:p>
          <a:p>
            <a:pPr marL="0" indent="0" eaLnBrk="1" hangingPunct="1">
              <a:buFont typeface="Arial" charset="0"/>
              <a:buNone/>
            </a:pPr>
            <a:r>
              <a:rPr lang="en-GB" sz="2400" b="1" smtClean="0">
                <a:solidFill>
                  <a:srgbClr val="FF0000"/>
                </a:solidFill>
              </a:rPr>
              <a:t>                | </a:t>
            </a:r>
            <a:r>
              <a:rPr lang="en-GB" sz="2400" b="1" smtClean="0">
                <a:solidFill>
                  <a:srgbClr val="00B0F0"/>
                </a:solidFill>
              </a:rPr>
              <a:t>cried, 'Well dearie  me! That could‘ve</a:t>
            </a:r>
            <a:r>
              <a:rPr lang="en-GB" sz="2400" b="1" smtClean="0">
                <a:solidFill>
                  <a:srgbClr val="FF0000"/>
                </a:solidFill>
              </a:rPr>
              <a:t>|</a:t>
            </a:r>
          </a:p>
          <a:p>
            <a:pPr marL="0" indent="0" eaLnBrk="1" hangingPunct="1">
              <a:buFont typeface="Arial" charset="0"/>
              <a:buNone/>
            </a:pPr>
            <a:r>
              <a:rPr lang="en-GB" sz="2400" b="1" smtClean="0">
                <a:solidFill>
                  <a:srgbClr val="FF0000"/>
                </a:solidFill>
              </a:rPr>
              <a:t>                      | </a:t>
            </a:r>
            <a:r>
              <a:rPr lang="en-GB" sz="2400" b="1" smtClean="0">
                <a:solidFill>
                  <a:srgbClr val="00B0F0"/>
                </a:solidFill>
              </a:rPr>
              <a:t>caused an injury‘. But clever</a:t>
            </a:r>
            <a:r>
              <a:rPr lang="en-GB" sz="2400" b="1" smtClean="0">
                <a:solidFill>
                  <a:srgbClr val="FF0000"/>
                </a:solidFill>
              </a:rPr>
              <a:t>|</a:t>
            </a:r>
          </a:p>
          <a:p>
            <a:pPr marL="0" indent="0" eaLnBrk="1" hangingPunct="1">
              <a:buFont typeface="Arial" charset="0"/>
              <a:buNone/>
            </a:pPr>
            <a:r>
              <a:rPr lang="en-GB" sz="2400" b="1" smtClean="0">
                <a:solidFill>
                  <a:srgbClr val="FF0000"/>
                </a:solidFill>
              </a:rPr>
              <a:t>                           |</a:t>
            </a:r>
            <a:r>
              <a:rPr lang="en-GB" sz="2400" b="1" smtClean="0">
                <a:solidFill>
                  <a:srgbClr val="00B0F0"/>
                </a:solidFill>
              </a:rPr>
              <a:t>Isaac alone could see,</a:t>
            </a:r>
            <a:r>
              <a:rPr lang="en-GB" sz="2400" b="1" smtClean="0">
                <a:solidFill>
                  <a:srgbClr val="FF0000"/>
                </a:solidFill>
              </a:rPr>
              <a:t>|</a:t>
            </a:r>
          </a:p>
          <a:p>
            <a:pPr marL="0" indent="0" eaLnBrk="1" hangingPunct="1">
              <a:buFont typeface="Arial" charset="0"/>
              <a:buNone/>
            </a:pPr>
            <a:r>
              <a:rPr lang="en-GB" sz="2400" b="1" smtClean="0">
                <a:solidFill>
                  <a:srgbClr val="FF0000"/>
                </a:solidFill>
              </a:rPr>
              <a:t>                              |</a:t>
            </a:r>
            <a:r>
              <a:rPr lang="en-GB" sz="2400" b="1" smtClean="0">
                <a:solidFill>
                  <a:srgbClr val="00B0F0"/>
                </a:solidFill>
              </a:rPr>
              <a:t>the situation‘s</a:t>
            </a:r>
            <a:r>
              <a:rPr lang="en-GB" sz="2400" b="1" smtClean="0">
                <a:solidFill>
                  <a:srgbClr val="FF0000"/>
                </a:solidFill>
              </a:rPr>
              <a:t> </a:t>
            </a:r>
            <a:r>
              <a:rPr lang="en-GB" sz="2400" b="1" smtClean="0">
                <a:solidFill>
                  <a:srgbClr val="00B0F0"/>
                </a:solidFill>
              </a:rPr>
              <a:t>true </a:t>
            </a:r>
            <a:r>
              <a:rPr lang="en-GB" sz="2400" b="1" smtClean="0">
                <a:solidFill>
                  <a:srgbClr val="FF0000"/>
                </a:solidFill>
              </a:rPr>
              <a:t>|</a:t>
            </a:r>
          </a:p>
          <a:p>
            <a:pPr marL="0" indent="0" eaLnBrk="1" hangingPunct="1">
              <a:buFont typeface="Arial" charset="0"/>
              <a:buNone/>
            </a:pPr>
            <a:r>
              <a:rPr lang="en-GB" sz="2400" b="1" smtClean="0">
                <a:solidFill>
                  <a:srgbClr val="00B0F0"/>
                </a:solidFill>
              </a:rPr>
              <a:t>                                     </a:t>
            </a:r>
            <a:r>
              <a:rPr lang="en-GB" sz="2400" b="1" smtClean="0">
                <a:solidFill>
                  <a:srgbClr val="FF0000"/>
                </a:solidFill>
              </a:rPr>
              <a:t>|</a:t>
            </a:r>
            <a:r>
              <a:rPr lang="en-GB" sz="2400" b="1" smtClean="0">
                <a:solidFill>
                  <a:srgbClr val="00B0F0"/>
                </a:solidFill>
              </a:rPr>
              <a:t>gravity. </a:t>
            </a:r>
            <a:r>
              <a:rPr lang="en-GB" sz="2400" b="1" smtClean="0">
                <a:solidFill>
                  <a:srgbClr val="FF0000"/>
                </a:solidFill>
              </a:rPr>
              <a:t>|</a:t>
            </a:r>
          </a:p>
          <a:p>
            <a:pPr marL="0" indent="0" eaLnBrk="1" hangingPunct="1">
              <a:buFont typeface="Arial" charset="0"/>
              <a:buNone/>
            </a:pPr>
            <a:r>
              <a:rPr lang="en-GB" sz="2000" smtClean="0">
                <a:solidFill>
                  <a:srgbClr val="FF0000"/>
                </a:solidFill>
              </a:rPr>
              <a:t>                                                ̅ ̅ ̅ ̅ ̅ ̅ ̅ ̅ ̅ ̅ ̅ ̅ ̅ ̅ ̅ ̅ ̅ ̅  </a:t>
            </a:r>
          </a:p>
        </p:txBody>
      </p:sp>
      <p:sp>
        <p:nvSpPr>
          <p:cNvPr id="4" name="PoljeZBesedilom 3"/>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http://www.funny-poems.co.uk/kids/famous-poetry/h05-newton.asp</a:t>
            </a:r>
          </a:p>
        </p:txBody>
      </p:sp>
      <p:sp>
        <p:nvSpPr>
          <p:cNvPr id="12293" name="Pravokotnik 1"/>
          <p:cNvSpPr>
            <a:spLocks noChangeArrowheads="1"/>
          </p:cNvSpPr>
          <p:nvPr/>
        </p:nvSpPr>
        <p:spPr bwMode="auto">
          <a:xfrm>
            <a:off x="4572000" y="6088063"/>
            <a:ext cx="45720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r"/>
            <a:r>
              <a:rPr lang="sl-SI" sz="1400">
                <a:latin typeface="Calibri" pitchFamily="34" charset="0"/>
              </a:rPr>
              <a:t>Adapted: Ben Tweedie</a:t>
            </a:r>
          </a:p>
          <a:p>
            <a:pPr lvl="1" algn="r"/>
            <a:r>
              <a:rPr lang="sl-SI" sz="1400">
                <a:latin typeface="Calibri" pitchFamily="34" charset="0"/>
              </a:rPr>
              <a:t>Original Text: </a:t>
            </a:r>
            <a:r>
              <a:rPr lang="en-US" sz="1400">
                <a:latin typeface="Calibri" pitchFamily="34" charset="0"/>
              </a:rPr>
              <a:t>Patrick Winstanley. </a:t>
            </a:r>
            <a:endParaRPr lang="sl-SI" sz="1400">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normAutofit fontScale="90000"/>
          </a:bodyPr>
          <a:lstStyle/>
          <a:p>
            <a:pPr eaLnBrk="1" fontAlgn="auto" hangingPunct="1">
              <a:spcAft>
                <a:spcPts val="0"/>
              </a:spcAft>
              <a:defRPr/>
            </a:pPr>
            <a:r>
              <a:rPr lang="en-GB" b="1" smtClean="0"/>
              <a:t>What concept does this image evoke?</a:t>
            </a:r>
            <a:endParaRPr lang="en-GB" b="1"/>
          </a:p>
        </p:txBody>
      </p:sp>
      <p:sp>
        <p:nvSpPr>
          <p:cNvPr id="4" name="PoljeZBesedilom 3"/>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http://makeachange1.files.wordpress.com/2010/08/jay-daniel-time-flies.jpg</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3669" y="1180684"/>
            <a:ext cx="4356662" cy="5373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Naslov 1"/>
          <p:cNvSpPr>
            <a:spLocks noGrp="1"/>
          </p:cNvSpPr>
          <p:nvPr>
            <p:ph type="title"/>
          </p:nvPr>
        </p:nvSpPr>
        <p:spPr>
          <a:xfrm>
            <a:off x="468313" y="2852738"/>
            <a:ext cx="8229600" cy="1143000"/>
          </a:xfrm>
        </p:spPr>
        <p:txBody>
          <a:bodyPr/>
          <a:lstStyle/>
          <a:p>
            <a:pPr eaLnBrk="1" hangingPunct="1"/>
            <a:r>
              <a:rPr lang="sl-SI" b="1" smtClean="0"/>
              <a:t>Time</a:t>
            </a:r>
            <a:endParaRPr lang="en-GB" b="1"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slov 1"/>
          <p:cNvSpPr>
            <a:spLocks noGrp="1"/>
          </p:cNvSpPr>
          <p:nvPr>
            <p:ph type="title"/>
          </p:nvPr>
        </p:nvSpPr>
        <p:spPr/>
        <p:txBody>
          <a:bodyPr/>
          <a:lstStyle/>
          <a:p>
            <a:pPr eaLnBrk="1" hangingPunct="1"/>
            <a:r>
              <a:rPr lang="en-GB" b="1" smtClean="0"/>
              <a:t>Example </a:t>
            </a:r>
            <a:r>
              <a:rPr lang="sl-SI" b="1" smtClean="0"/>
              <a:t>A</a:t>
            </a:r>
            <a:r>
              <a:rPr lang="en-GB" b="1" smtClean="0"/>
              <a:t>crostic</a:t>
            </a:r>
            <a:r>
              <a:rPr lang="sl-SI" b="1" smtClean="0"/>
              <a:t> poem</a:t>
            </a:r>
            <a:endParaRPr lang="en-GB" b="1" smtClean="0"/>
          </a:p>
        </p:txBody>
      </p:sp>
      <p:sp>
        <p:nvSpPr>
          <p:cNvPr id="15363" name="Ograda vsebine 2"/>
          <p:cNvSpPr>
            <a:spLocks noGrp="1"/>
          </p:cNvSpPr>
          <p:nvPr>
            <p:ph idx="1"/>
          </p:nvPr>
        </p:nvSpPr>
        <p:spPr>
          <a:xfrm>
            <a:off x="250825" y="1600200"/>
            <a:ext cx="8785225" cy="4525963"/>
          </a:xfrm>
        </p:spPr>
        <p:txBody>
          <a:bodyPr/>
          <a:lstStyle/>
          <a:p>
            <a:pPr marL="0" indent="0" eaLnBrk="1" hangingPunct="1">
              <a:buFont typeface="Arial" charset="0"/>
              <a:buNone/>
            </a:pPr>
            <a:endParaRPr lang="en-GB" sz="3600" b="1" smtClean="0"/>
          </a:p>
          <a:p>
            <a:pPr marL="0" indent="0" eaLnBrk="1" hangingPunct="1">
              <a:buFont typeface="Arial" charset="0"/>
              <a:buNone/>
            </a:pPr>
            <a:endParaRPr lang="en-GB" sz="1800" b="1" smtClean="0"/>
          </a:p>
          <a:p>
            <a:pPr marL="0" indent="0" eaLnBrk="1" hangingPunct="1">
              <a:buFont typeface="Arial" charset="0"/>
              <a:buNone/>
            </a:pPr>
            <a:r>
              <a:rPr lang="en-GB" sz="4000" b="1" smtClean="0">
                <a:solidFill>
                  <a:srgbClr val="FF0000"/>
                </a:solidFill>
              </a:rPr>
              <a:t>T</a:t>
            </a:r>
            <a:r>
              <a:rPr lang="en-GB" sz="3600" b="1" smtClean="0">
                <a:solidFill>
                  <a:schemeClr val="accent1"/>
                </a:solidFill>
              </a:rPr>
              <a:t>imekeeping devices are called clocks</a:t>
            </a:r>
            <a:br>
              <a:rPr lang="en-GB" sz="3600" b="1" smtClean="0">
                <a:solidFill>
                  <a:schemeClr val="accent1"/>
                </a:solidFill>
              </a:rPr>
            </a:br>
            <a:r>
              <a:rPr lang="en-GB" sz="4000" b="1" smtClean="0">
                <a:solidFill>
                  <a:srgbClr val="FF0000"/>
                </a:solidFill>
              </a:rPr>
              <a:t>I</a:t>
            </a:r>
            <a:r>
              <a:rPr lang="en-GB" sz="3600" b="1" smtClean="0">
                <a:solidFill>
                  <a:schemeClr val="accent1"/>
                </a:solidFill>
              </a:rPr>
              <a:t>nternation System fundamental quantity</a:t>
            </a:r>
          </a:p>
          <a:p>
            <a:pPr marL="0" indent="0" eaLnBrk="1" hangingPunct="1">
              <a:buFont typeface="Arial" charset="0"/>
              <a:buNone/>
            </a:pPr>
            <a:r>
              <a:rPr lang="en-GB" sz="4000" b="1" smtClean="0">
                <a:solidFill>
                  <a:srgbClr val="FF0000"/>
                </a:solidFill>
              </a:rPr>
              <a:t>M</a:t>
            </a:r>
            <a:r>
              <a:rPr lang="en-GB" sz="3600" b="1" smtClean="0">
                <a:solidFill>
                  <a:schemeClr val="accent1"/>
                </a:solidFill>
              </a:rPr>
              <a:t>easured in seconds (SI unit)</a:t>
            </a:r>
          </a:p>
          <a:p>
            <a:pPr marL="0" indent="0" eaLnBrk="1" hangingPunct="1">
              <a:buFont typeface="Arial" charset="0"/>
              <a:buNone/>
            </a:pPr>
            <a:r>
              <a:rPr lang="en-GB" sz="4000" b="1" smtClean="0">
                <a:solidFill>
                  <a:srgbClr val="FF0000"/>
                </a:solidFill>
              </a:rPr>
              <a:t>E</a:t>
            </a:r>
            <a:r>
              <a:rPr lang="en-GB" sz="3600" b="1" smtClean="0">
                <a:solidFill>
                  <a:schemeClr val="accent1"/>
                </a:solidFill>
              </a:rPr>
              <a:t>quation of acceleration, a =</a:t>
            </a:r>
            <a:r>
              <a:rPr lang="en-GB" sz="3600" smtClean="0">
                <a:solidFill>
                  <a:schemeClr val="accent1"/>
                </a:solidFill>
              </a:rPr>
              <a:t> </a:t>
            </a:r>
            <a:r>
              <a:rPr lang="en-GB" sz="3600" b="1" smtClean="0">
                <a:solidFill>
                  <a:schemeClr val="accent1"/>
                </a:solidFill>
              </a:rPr>
              <a:t>Δv/Δt</a:t>
            </a:r>
            <a:r>
              <a:rPr lang="en-GB" sz="3600" smtClean="0">
                <a:solidFill>
                  <a:schemeClr val="accent1"/>
                </a:solidFill>
              </a:rPr>
              <a:t>. </a:t>
            </a:r>
            <a:br>
              <a:rPr lang="en-GB" sz="3600" smtClean="0">
                <a:solidFill>
                  <a:schemeClr val="accent1"/>
                </a:solidFill>
              </a:rPr>
            </a:br>
            <a:r>
              <a:rPr lang="en-GB" sz="3600" smtClean="0"/>
              <a:t/>
            </a:r>
            <a:br>
              <a:rPr lang="en-GB" sz="3600" smtClean="0"/>
            </a:br>
            <a:endParaRPr lang="en-GB" sz="360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p:txBody>
          <a:bodyPr rtlCol="0">
            <a:normAutofit fontScale="90000"/>
          </a:bodyPr>
          <a:lstStyle/>
          <a:p>
            <a:pPr eaLnBrk="1" fontAlgn="auto" hangingPunct="1">
              <a:spcAft>
                <a:spcPts val="0"/>
              </a:spcAft>
              <a:defRPr/>
            </a:pPr>
            <a:r>
              <a:rPr lang="en-GB" b="1" smtClean="0"/>
              <a:t>What concept does this image evoke?</a:t>
            </a:r>
            <a:endParaRPr lang="en-GB" b="1"/>
          </a:p>
        </p:txBody>
      </p:sp>
      <p:sp>
        <p:nvSpPr>
          <p:cNvPr id="6" name="PoljeZBesedilom 5"/>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http://blog.art21.org/wp-content/uploads/2010/07/Relativity-escher.jpg</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6246" y="1196752"/>
            <a:ext cx="5291508" cy="4968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slov 1"/>
          <p:cNvSpPr>
            <a:spLocks noGrp="1"/>
          </p:cNvSpPr>
          <p:nvPr>
            <p:ph type="title"/>
          </p:nvPr>
        </p:nvSpPr>
        <p:spPr>
          <a:xfrm>
            <a:off x="468313" y="2852738"/>
            <a:ext cx="8229600" cy="1143000"/>
          </a:xfrm>
        </p:spPr>
        <p:txBody>
          <a:bodyPr/>
          <a:lstStyle/>
          <a:p>
            <a:pPr eaLnBrk="1" hangingPunct="1"/>
            <a:r>
              <a:rPr lang="en-GB" b="1" smtClean="0"/>
              <a:t>Relativity</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Naslov 1"/>
          <p:cNvSpPr>
            <a:spLocks noGrp="1"/>
          </p:cNvSpPr>
          <p:nvPr>
            <p:ph type="title"/>
          </p:nvPr>
        </p:nvSpPr>
        <p:spPr/>
        <p:txBody>
          <a:bodyPr/>
          <a:lstStyle/>
          <a:p>
            <a:pPr eaLnBrk="1" hangingPunct="1"/>
            <a:r>
              <a:rPr lang="en-GB" b="1" smtClean="0"/>
              <a:t>Example </a:t>
            </a:r>
            <a:r>
              <a:rPr lang="sl-SI" b="1" smtClean="0"/>
              <a:t>L</a:t>
            </a:r>
            <a:r>
              <a:rPr lang="en-GB" b="1" smtClean="0"/>
              <a:t>imerick poem</a:t>
            </a:r>
          </a:p>
        </p:txBody>
      </p:sp>
      <p:sp>
        <p:nvSpPr>
          <p:cNvPr id="18435" name="Ograda vsebine 2"/>
          <p:cNvSpPr>
            <a:spLocks noGrp="1"/>
          </p:cNvSpPr>
          <p:nvPr>
            <p:ph idx="1"/>
          </p:nvPr>
        </p:nvSpPr>
        <p:spPr/>
        <p:txBody>
          <a:bodyPr/>
          <a:lstStyle/>
          <a:p>
            <a:pPr marL="0" indent="0" eaLnBrk="1" hangingPunct="1">
              <a:buFont typeface="Arial" charset="0"/>
              <a:buNone/>
            </a:pPr>
            <a:endParaRPr lang="sl-SI" sz="3600" b="1" smtClean="0">
              <a:solidFill>
                <a:schemeClr val="accent1"/>
              </a:solidFill>
            </a:endParaRPr>
          </a:p>
          <a:p>
            <a:pPr marL="0" indent="0" algn="ctr" eaLnBrk="1" hangingPunct="1">
              <a:buFont typeface="Arial" charset="0"/>
              <a:buNone/>
            </a:pPr>
            <a:r>
              <a:rPr lang="en-US" sz="3600" b="1" smtClean="0">
                <a:solidFill>
                  <a:schemeClr val="accent1"/>
                </a:solidFill>
              </a:rPr>
              <a:t>There was a young lady named Kite</a:t>
            </a:r>
            <a:endParaRPr lang="en-US" sz="3600" smtClean="0">
              <a:solidFill>
                <a:schemeClr val="accent1"/>
              </a:solidFill>
            </a:endParaRPr>
          </a:p>
          <a:p>
            <a:pPr marL="0" indent="0" algn="ctr" eaLnBrk="1" hangingPunct="1">
              <a:buFont typeface="Arial" charset="0"/>
              <a:buNone/>
            </a:pPr>
            <a:r>
              <a:rPr lang="en-US" sz="3600" b="1" smtClean="0">
                <a:solidFill>
                  <a:schemeClr val="accent1"/>
                </a:solidFill>
              </a:rPr>
              <a:t>Whose speed was much faster than light. </a:t>
            </a:r>
            <a:endParaRPr lang="en-US" sz="3600" smtClean="0">
              <a:solidFill>
                <a:schemeClr val="accent1"/>
              </a:solidFill>
            </a:endParaRPr>
          </a:p>
          <a:p>
            <a:pPr marL="0" indent="0" algn="ctr" eaLnBrk="1" hangingPunct="1">
              <a:buFont typeface="Arial" charset="0"/>
              <a:buNone/>
            </a:pPr>
            <a:r>
              <a:rPr lang="en-US" sz="3600" b="1" smtClean="0">
                <a:solidFill>
                  <a:schemeClr val="accent1"/>
                </a:solidFill>
              </a:rPr>
              <a:t>She left home one day</a:t>
            </a:r>
            <a:endParaRPr lang="en-US" sz="3600" smtClean="0">
              <a:solidFill>
                <a:schemeClr val="accent1"/>
              </a:solidFill>
            </a:endParaRPr>
          </a:p>
          <a:p>
            <a:pPr marL="0" indent="0" algn="ctr" eaLnBrk="1" hangingPunct="1">
              <a:buFont typeface="Arial" charset="0"/>
              <a:buNone/>
            </a:pPr>
            <a:r>
              <a:rPr lang="en-US" sz="3600" b="1" smtClean="0">
                <a:solidFill>
                  <a:schemeClr val="accent1"/>
                </a:solidFill>
              </a:rPr>
              <a:t>In a relative way</a:t>
            </a:r>
            <a:endParaRPr lang="en-US" sz="3600" smtClean="0">
              <a:solidFill>
                <a:schemeClr val="accent1"/>
              </a:solidFill>
            </a:endParaRPr>
          </a:p>
          <a:p>
            <a:pPr marL="0" indent="0" algn="ctr" eaLnBrk="1" hangingPunct="1">
              <a:buFont typeface="Arial" charset="0"/>
              <a:buNone/>
            </a:pPr>
            <a:r>
              <a:rPr lang="en-US" sz="3600" b="1" smtClean="0">
                <a:solidFill>
                  <a:schemeClr val="accent1"/>
                </a:solidFill>
              </a:rPr>
              <a:t>And returned on the previous night. </a:t>
            </a:r>
            <a:r>
              <a:rPr lang="en-US" sz="3600" smtClean="0">
                <a:solidFill>
                  <a:schemeClr val="accent1"/>
                </a:solidFill>
              </a:rPr>
              <a:t/>
            </a:r>
            <a:br>
              <a:rPr lang="en-US" sz="3600" smtClean="0">
                <a:solidFill>
                  <a:schemeClr val="accent1"/>
                </a:solidFill>
              </a:rPr>
            </a:br>
            <a:endParaRPr lang="en-US" sz="3600" smtClean="0">
              <a:solidFill>
                <a:schemeClr val="accent1"/>
              </a:solidFill>
            </a:endParaRPr>
          </a:p>
        </p:txBody>
      </p:sp>
      <p:sp>
        <p:nvSpPr>
          <p:cNvPr id="4" name="PoljeZBesedilom 3"/>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http://www.freewebs.com/limericks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normAutofit fontScale="90000"/>
          </a:bodyPr>
          <a:lstStyle/>
          <a:p>
            <a:pPr eaLnBrk="1" fontAlgn="auto" hangingPunct="1">
              <a:spcAft>
                <a:spcPts val="0"/>
              </a:spcAft>
              <a:defRPr/>
            </a:pPr>
            <a:r>
              <a:rPr lang="en-GB" b="1" smtClean="0"/>
              <a:t>What concept does this image evoke?</a:t>
            </a:r>
            <a:endParaRPr lang="en-GB" b="1"/>
          </a:p>
        </p:txBody>
      </p:sp>
      <p:sp>
        <p:nvSpPr>
          <p:cNvPr id="4" name="PoljeZBesedilom 3"/>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http://manchesterhistory.net/manchester/tours/tour9/archimedes.jpg</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1006" y="1268760"/>
            <a:ext cx="6541988" cy="4912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slov 1"/>
          <p:cNvSpPr>
            <a:spLocks noGrp="1"/>
          </p:cNvSpPr>
          <p:nvPr>
            <p:ph type="title"/>
          </p:nvPr>
        </p:nvSpPr>
        <p:spPr>
          <a:xfrm>
            <a:off x="468313" y="2852738"/>
            <a:ext cx="8229600" cy="1143000"/>
          </a:xfrm>
        </p:spPr>
        <p:txBody>
          <a:bodyPr/>
          <a:lstStyle/>
          <a:p>
            <a:pPr eaLnBrk="1" hangingPunct="1"/>
            <a:r>
              <a:rPr lang="en-GB" b="1" smtClean="0"/>
              <a:t>Archimedes‘ Principle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Naslov 1"/>
          <p:cNvSpPr>
            <a:spLocks noGrp="1"/>
          </p:cNvSpPr>
          <p:nvPr>
            <p:ph type="title"/>
          </p:nvPr>
        </p:nvSpPr>
        <p:spPr/>
        <p:txBody>
          <a:bodyPr/>
          <a:lstStyle/>
          <a:p>
            <a:pPr eaLnBrk="1" hangingPunct="1"/>
            <a:r>
              <a:rPr lang="en-GB" b="1" smtClean="0"/>
              <a:t>What is ecphrastic poetry?</a:t>
            </a:r>
          </a:p>
        </p:txBody>
      </p:sp>
      <p:sp>
        <p:nvSpPr>
          <p:cNvPr id="3" name="Ograda vsebine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GB" dirty="0" err="1" smtClean="0"/>
              <a:t>Ecphrastic</a:t>
            </a:r>
            <a:r>
              <a:rPr lang="en-GB" dirty="0" smtClean="0"/>
              <a:t> poetry is the conversation between two pieces of art.  The writer interprets a work of visual art and then creates a narrative in verse form that represents his or her reaction to that painting, photograph, sculpture or other artistic creation.</a:t>
            </a:r>
          </a:p>
          <a:p>
            <a:pPr marL="0" indent="0" algn="r" eaLnBrk="1" fontAlgn="auto" hangingPunct="1">
              <a:spcAft>
                <a:spcPts val="0"/>
              </a:spcAft>
              <a:buFont typeface="Arial" pitchFamily="34" charset="0"/>
              <a:buNone/>
              <a:defRPr/>
            </a:pPr>
            <a:r>
              <a:rPr lang="en-GB" sz="1900" dirty="0" smtClean="0"/>
              <a:t>http://www.firkinfiction.com/11.html</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slov 1"/>
          <p:cNvSpPr>
            <a:spLocks noGrp="1"/>
          </p:cNvSpPr>
          <p:nvPr>
            <p:ph type="title"/>
          </p:nvPr>
        </p:nvSpPr>
        <p:spPr/>
        <p:txBody>
          <a:bodyPr/>
          <a:lstStyle/>
          <a:p>
            <a:pPr eaLnBrk="1" hangingPunct="1"/>
            <a:r>
              <a:rPr lang="en-GB" b="1" smtClean="0"/>
              <a:t>Example </a:t>
            </a:r>
            <a:r>
              <a:rPr lang="sl-SI" b="1" smtClean="0"/>
              <a:t>F</a:t>
            </a:r>
            <a:r>
              <a:rPr lang="en-GB" b="1" smtClean="0"/>
              <a:t>ree </a:t>
            </a:r>
            <a:r>
              <a:rPr lang="sl-SI" b="1" smtClean="0"/>
              <a:t>V</a:t>
            </a:r>
            <a:r>
              <a:rPr lang="en-GB" b="1" smtClean="0"/>
              <a:t>erse poem</a:t>
            </a:r>
            <a:endParaRPr lang="en-GB" smtClean="0"/>
          </a:p>
        </p:txBody>
      </p:sp>
      <p:sp>
        <p:nvSpPr>
          <p:cNvPr id="3" name="Ograda vsebine 2"/>
          <p:cNvSpPr>
            <a:spLocks noGrp="1"/>
          </p:cNvSpPr>
          <p:nvPr>
            <p:ph idx="1"/>
          </p:nvPr>
        </p:nvSpPr>
        <p:spPr>
          <a:xfrm>
            <a:off x="107950" y="1600200"/>
            <a:ext cx="9036050" cy="4525963"/>
          </a:xfrm>
        </p:spPr>
        <p:txBody>
          <a:bodyPr rtlCol="0">
            <a:normAutofit fontScale="92500"/>
          </a:bodyPr>
          <a:lstStyle/>
          <a:p>
            <a:pPr marL="0" indent="0" eaLnBrk="1" fontAlgn="auto" hangingPunct="1">
              <a:spcAft>
                <a:spcPts val="0"/>
              </a:spcAft>
              <a:buFont typeface="Arial" pitchFamily="34" charset="0"/>
              <a:buNone/>
              <a:defRPr/>
            </a:pPr>
            <a:r>
              <a:rPr lang="en-GB" b="1" dirty="0" smtClean="0">
                <a:solidFill>
                  <a:schemeClr val="accent1"/>
                </a:solidFill>
              </a:rPr>
              <a:t>The Sicilian King, Archimedes was told,</a:t>
            </a:r>
          </a:p>
          <a:p>
            <a:pPr marL="0" indent="0" eaLnBrk="1" fontAlgn="auto" hangingPunct="1">
              <a:spcAft>
                <a:spcPts val="0"/>
              </a:spcAft>
              <a:buFont typeface="Arial" pitchFamily="34" charset="0"/>
              <a:buNone/>
              <a:defRPr/>
            </a:pPr>
            <a:r>
              <a:rPr lang="en-GB" b="1" dirty="0" smtClean="0">
                <a:solidFill>
                  <a:schemeClr val="accent1"/>
                </a:solidFill>
              </a:rPr>
              <a:t>ordered a crown from a large lump of gold,</a:t>
            </a:r>
          </a:p>
          <a:p>
            <a:pPr marL="0" indent="0" eaLnBrk="1" fontAlgn="auto" hangingPunct="1">
              <a:spcAft>
                <a:spcPts val="0"/>
              </a:spcAft>
              <a:buFont typeface="Arial" pitchFamily="34" charset="0"/>
              <a:buNone/>
              <a:defRPr/>
            </a:pPr>
            <a:r>
              <a:rPr lang="en-GB" b="1" dirty="0" smtClean="0">
                <a:solidFill>
                  <a:schemeClr val="accent1"/>
                </a:solidFill>
              </a:rPr>
              <a:t>though the weight of the gold was completely correct, </a:t>
            </a:r>
          </a:p>
          <a:p>
            <a:pPr marL="0" indent="0" eaLnBrk="1" fontAlgn="auto" hangingPunct="1">
              <a:spcAft>
                <a:spcPts val="0"/>
              </a:spcAft>
              <a:buFont typeface="Arial" pitchFamily="34" charset="0"/>
              <a:buNone/>
              <a:defRPr/>
            </a:pPr>
            <a:r>
              <a:rPr lang="en-GB" b="1" dirty="0" smtClean="0">
                <a:solidFill>
                  <a:schemeClr val="accent1"/>
                </a:solidFill>
              </a:rPr>
              <a:t>the goldsmith's eye made the King suspect</a:t>
            </a:r>
          </a:p>
          <a:p>
            <a:pPr marL="0" indent="0" eaLnBrk="1" fontAlgn="auto" hangingPunct="1">
              <a:spcAft>
                <a:spcPts val="0"/>
              </a:spcAft>
              <a:buFont typeface="Arial" pitchFamily="34" charset="0"/>
              <a:buNone/>
              <a:defRPr/>
            </a:pPr>
            <a:r>
              <a:rPr lang="en-GB" b="1" dirty="0" smtClean="0">
                <a:solidFill>
                  <a:schemeClr val="accent1"/>
                </a:solidFill>
              </a:rPr>
              <a:t>that he'd made up the weight with some cheaper metal </a:t>
            </a:r>
          </a:p>
          <a:p>
            <a:pPr marL="0" indent="0" eaLnBrk="1" fontAlgn="auto" hangingPunct="1">
              <a:spcAft>
                <a:spcPts val="0"/>
              </a:spcAft>
              <a:buFont typeface="Arial" pitchFamily="34" charset="0"/>
              <a:buNone/>
              <a:defRPr/>
            </a:pPr>
            <a:r>
              <a:rPr lang="en-GB" b="1" dirty="0" smtClean="0">
                <a:solidFill>
                  <a:schemeClr val="accent1"/>
                </a:solidFill>
              </a:rPr>
              <a:t>and stolen some gold, that his debts he might settle. </a:t>
            </a:r>
          </a:p>
          <a:p>
            <a:pPr marL="0" indent="0" eaLnBrk="1" fontAlgn="auto" hangingPunct="1">
              <a:spcAft>
                <a:spcPts val="0"/>
              </a:spcAft>
              <a:buFont typeface="Arial" pitchFamily="34" charset="0"/>
              <a:buNone/>
              <a:defRPr/>
            </a:pPr>
            <a:r>
              <a:rPr lang="en-GB" b="1" dirty="0" smtClean="0">
                <a:solidFill>
                  <a:schemeClr val="accent1"/>
                </a:solidFill>
              </a:rPr>
              <a:t>His problem was then of outstanding immensity </a:t>
            </a:r>
          </a:p>
          <a:p>
            <a:pPr marL="0" indent="0" eaLnBrk="1" fontAlgn="auto" hangingPunct="1">
              <a:spcAft>
                <a:spcPts val="0"/>
              </a:spcAft>
              <a:buFont typeface="Arial" pitchFamily="34" charset="0"/>
              <a:buNone/>
              <a:defRPr/>
            </a:pPr>
            <a:r>
              <a:rPr lang="en-GB" b="1" dirty="0" smtClean="0">
                <a:solidFill>
                  <a:schemeClr val="accent1"/>
                </a:solidFill>
              </a:rPr>
              <a:t>as he had no idea, whatsoever, of density.</a:t>
            </a:r>
            <a:endParaRPr lang="en-GB" b="1" dirty="0">
              <a:solidFill>
                <a:schemeClr val="accent1"/>
              </a:solidFill>
            </a:endParaRPr>
          </a:p>
        </p:txBody>
      </p:sp>
      <p:sp>
        <p:nvSpPr>
          <p:cNvPr id="4" name="PoljeZBesedilom 3"/>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http://jcdverha.home.xs4all.nl/scijokes/2_1.html#subindex</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Naslov 1"/>
          <p:cNvSpPr>
            <a:spLocks noGrp="1"/>
          </p:cNvSpPr>
          <p:nvPr>
            <p:ph type="title"/>
          </p:nvPr>
        </p:nvSpPr>
        <p:spPr/>
        <p:txBody>
          <a:bodyPr/>
          <a:lstStyle/>
          <a:p>
            <a:pPr eaLnBrk="1" hangingPunct="1"/>
            <a:r>
              <a:rPr lang="en-GB" b="1" smtClean="0"/>
              <a:t>Example </a:t>
            </a:r>
            <a:r>
              <a:rPr lang="sl-SI" b="1" smtClean="0"/>
              <a:t>F</a:t>
            </a:r>
            <a:r>
              <a:rPr lang="en-GB" b="1" smtClean="0"/>
              <a:t>ree </a:t>
            </a:r>
            <a:r>
              <a:rPr lang="sl-SI" b="1" smtClean="0"/>
              <a:t>V</a:t>
            </a:r>
            <a:r>
              <a:rPr lang="en-GB" b="1" smtClean="0"/>
              <a:t>erse poem</a:t>
            </a:r>
            <a:endParaRPr lang="en-GB" smtClean="0"/>
          </a:p>
        </p:txBody>
      </p:sp>
      <p:sp>
        <p:nvSpPr>
          <p:cNvPr id="3" name="Ograda vsebine 2"/>
          <p:cNvSpPr>
            <a:spLocks noGrp="1"/>
          </p:cNvSpPr>
          <p:nvPr>
            <p:ph idx="1"/>
          </p:nvPr>
        </p:nvSpPr>
        <p:spPr>
          <a:xfrm>
            <a:off x="107950" y="1600200"/>
            <a:ext cx="9036050" cy="4525963"/>
          </a:xfrm>
        </p:spPr>
        <p:txBody>
          <a:bodyPr rtlCol="0">
            <a:normAutofit fontScale="92500" lnSpcReduction="10000"/>
          </a:bodyPr>
          <a:lstStyle/>
          <a:p>
            <a:pPr marL="0" indent="0" eaLnBrk="1" fontAlgn="auto" hangingPunct="1">
              <a:spcAft>
                <a:spcPts val="0"/>
              </a:spcAft>
              <a:buFont typeface="Arial" pitchFamily="34" charset="0"/>
              <a:buNone/>
              <a:defRPr/>
            </a:pPr>
            <a:r>
              <a:rPr lang="en-GB" b="1" dirty="0" smtClean="0">
                <a:solidFill>
                  <a:schemeClr val="accent1"/>
                </a:solidFill>
              </a:rPr>
              <a:t>Climbing into a bath he received a surprise</a:t>
            </a:r>
          </a:p>
          <a:p>
            <a:pPr marL="0" indent="0" eaLnBrk="1" fontAlgn="auto" hangingPunct="1">
              <a:spcAft>
                <a:spcPts val="0"/>
              </a:spcAft>
              <a:buFont typeface="Arial" pitchFamily="34" charset="0"/>
              <a:buNone/>
              <a:defRPr/>
            </a:pPr>
            <a:r>
              <a:rPr lang="en-GB" b="1" dirty="0" smtClean="0">
                <a:solidFill>
                  <a:schemeClr val="accent1"/>
                </a:solidFill>
              </a:rPr>
              <a:t>when he noticed the water beginning to rise. </a:t>
            </a:r>
          </a:p>
          <a:p>
            <a:pPr marL="0" indent="0" eaLnBrk="1" fontAlgn="auto" hangingPunct="1">
              <a:spcAft>
                <a:spcPts val="0"/>
              </a:spcAft>
              <a:buFont typeface="Arial" pitchFamily="34" charset="0"/>
              <a:buNone/>
              <a:defRPr/>
            </a:pPr>
            <a:r>
              <a:rPr lang="en-GB" b="1" dirty="0" smtClean="0">
                <a:solidFill>
                  <a:schemeClr val="accent1"/>
                </a:solidFill>
              </a:rPr>
              <a:t>He suddenly snapped, and let out a scream, </a:t>
            </a:r>
          </a:p>
          <a:p>
            <a:pPr marL="0" indent="0" eaLnBrk="1" fontAlgn="auto" hangingPunct="1">
              <a:spcAft>
                <a:spcPts val="0"/>
              </a:spcAft>
              <a:buFont typeface="Arial" pitchFamily="34" charset="0"/>
              <a:buNone/>
              <a:defRPr/>
            </a:pPr>
            <a:r>
              <a:rPr lang="en-GB" b="1" dirty="0" smtClean="0">
                <a:solidFill>
                  <a:schemeClr val="accent1"/>
                </a:solidFill>
              </a:rPr>
              <a:t>as he realised, with joy, his long-wished-for dream.</a:t>
            </a:r>
          </a:p>
          <a:p>
            <a:pPr marL="0" indent="0" eaLnBrk="1" fontAlgn="auto" hangingPunct="1">
              <a:spcAft>
                <a:spcPts val="0"/>
              </a:spcAft>
              <a:buFont typeface="Arial" pitchFamily="34" charset="0"/>
              <a:buNone/>
              <a:defRPr/>
            </a:pPr>
            <a:r>
              <a:rPr lang="en-GB" b="1" dirty="0" smtClean="0">
                <a:solidFill>
                  <a:schemeClr val="accent1"/>
                </a:solidFill>
              </a:rPr>
              <a:t>He found the </a:t>
            </a:r>
            <a:r>
              <a:rPr lang="en-GB" b="1" dirty="0" err="1" smtClean="0">
                <a:solidFill>
                  <a:schemeClr val="accent1"/>
                </a:solidFill>
              </a:rPr>
              <a:t>upthrust</a:t>
            </a:r>
            <a:r>
              <a:rPr lang="en-GB" b="1" dirty="0" smtClean="0">
                <a:solidFill>
                  <a:schemeClr val="accent1"/>
                </a:solidFill>
              </a:rPr>
              <a:t>, produced on a body's base, </a:t>
            </a:r>
          </a:p>
          <a:p>
            <a:pPr marL="0" indent="0" eaLnBrk="1" fontAlgn="auto" hangingPunct="1">
              <a:spcAft>
                <a:spcPts val="0"/>
              </a:spcAft>
              <a:buFont typeface="Arial" pitchFamily="34" charset="0"/>
              <a:buNone/>
              <a:defRPr/>
            </a:pPr>
            <a:r>
              <a:rPr lang="en-GB" b="1" dirty="0" smtClean="0">
                <a:solidFill>
                  <a:schemeClr val="accent1"/>
                </a:solidFill>
              </a:rPr>
              <a:t>to be equal in weight to the water displaced, </a:t>
            </a:r>
          </a:p>
          <a:p>
            <a:pPr marL="0" indent="0" eaLnBrk="1" fontAlgn="auto" hangingPunct="1">
              <a:spcAft>
                <a:spcPts val="0"/>
              </a:spcAft>
              <a:buFont typeface="Arial" pitchFamily="34" charset="0"/>
              <a:buNone/>
              <a:defRPr/>
            </a:pPr>
            <a:r>
              <a:rPr lang="en-GB" b="1" dirty="0" smtClean="0">
                <a:solidFill>
                  <a:schemeClr val="accent1"/>
                </a:solidFill>
              </a:rPr>
              <a:t>and soon volumes and weights would make it quite plain </a:t>
            </a:r>
          </a:p>
          <a:p>
            <a:pPr marL="0" indent="0" eaLnBrk="1" fontAlgn="auto" hangingPunct="1">
              <a:spcAft>
                <a:spcPts val="0"/>
              </a:spcAft>
              <a:buFont typeface="Arial" pitchFamily="34" charset="0"/>
              <a:buNone/>
              <a:defRPr/>
            </a:pPr>
            <a:r>
              <a:rPr lang="en-GB" b="1" dirty="0" smtClean="0">
                <a:solidFill>
                  <a:schemeClr val="accent1"/>
                </a:solidFill>
              </a:rPr>
              <a:t>what various metals the crown could contain. </a:t>
            </a:r>
          </a:p>
          <a:p>
            <a:pPr marL="0" indent="0" eaLnBrk="1" fontAlgn="auto" hangingPunct="1">
              <a:spcAft>
                <a:spcPts val="0"/>
              </a:spcAft>
              <a:buFont typeface="Arial" pitchFamily="34" charset="0"/>
              <a:buNone/>
              <a:defRPr/>
            </a:pPr>
            <a:endParaRPr lang="en-GB" b="1" dirty="0">
              <a:solidFill>
                <a:schemeClr val="accent1"/>
              </a:solidFill>
            </a:endParaRPr>
          </a:p>
        </p:txBody>
      </p:sp>
      <p:sp>
        <p:nvSpPr>
          <p:cNvPr id="4" name="PoljeZBesedilom 3"/>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http://jcdverha.home.xs4all.nl/scijokes/2_1.html#subindex</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Naslov 1"/>
          <p:cNvSpPr>
            <a:spLocks noGrp="1"/>
          </p:cNvSpPr>
          <p:nvPr>
            <p:ph type="title"/>
          </p:nvPr>
        </p:nvSpPr>
        <p:spPr/>
        <p:txBody>
          <a:bodyPr/>
          <a:lstStyle/>
          <a:p>
            <a:pPr eaLnBrk="1" hangingPunct="1"/>
            <a:r>
              <a:rPr lang="en-GB" b="1" smtClean="0"/>
              <a:t>Example </a:t>
            </a:r>
            <a:r>
              <a:rPr lang="sl-SI" b="1" smtClean="0"/>
              <a:t>F</a:t>
            </a:r>
            <a:r>
              <a:rPr lang="en-GB" b="1" smtClean="0"/>
              <a:t>ree </a:t>
            </a:r>
            <a:r>
              <a:rPr lang="sl-SI" b="1" smtClean="0"/>
              <a:t>V</a:t>
            </a:r>
            <a:r>
              <a:rPr lang="en-GB" b="1" smtClean="0"/>
              <a:t>erse poem</a:t>
            </a:r>
            <a:endParaRPr lang="en-GB" smtClean="0"/>
          </a:p>
        </p:txBody>
      </p:sp>
      <p:sp>
        <p:nvSpPr>
          <p:cNvPr id="3" name="Ograda vsebine 2"/>
          <p:cNvSpPr>
            <a:spLocks noGrp="1"/>
          </p:cNvSpPr>
          <p:nvPr>
            <p:ph idx="1"/>
          </p:nvPr>
        </p:nvSpPr>
        <p:spPr>
          <a:xfrm>
            <a:off x="107950" y="1600200"/>
            <a:ext cx="8928100" cy="4525963"/>
          </a:xfrm>
        </p:spPr>
        <p:txBody>
          <a:bodyPr rtlCol="0">
            <a:normAutofit/>
          </a:bodyPr>
          <a:lstStyle/>
          <a:p>
            <a:pPr marL="0" indent="0" eaLnBrk="1" fontAlgn="auto" hangingPunct="1">
              <a:spcAft>
                <a:spcPts val="0"/>
              </a:spcAft>
              <a:buFont typeface="Arial" pitchFamily="34" charset="0"/>
              <a:buNone/>
              <a:defRPr/>
            </a:pPr>
            <a:r>
              <a:rPr lang="en-GB" sz="3000" b="1" smtClean="0">
                <a:solidFill>
                  <a:schemeClr val="accent1"/>
                </a:solidFill>
              </a:rPr>
              <a:t>And so he could easily show to his Royalty </a:t>
            </a:r>
          </a:p>
          <a:p>
            <a:pPr marL="0" indent="0" eaLnBrk="1" fontAlgn="auto" hangingPunct="1">
              <a:spcAft>
                <a:spcPts val="0"/>
              </a:spcAft>
              <a:buFont typeface="Arial" pitchFamily="34" charset="0"/>
              <a:buNone/>
              <a:defRPr/>
            </a:pPr>
            <a:r>
              <a:rPr lang="en-GB" sz="3000" b="1" smtClean="0">
                <a:solidFill>
                  <a:schemeClr val="accent1"/>
                </a:solidFill>
              </a:rPr>
              <a:t>the absolute proof of the goldsmith's disloyalty. </a:t>
            </a:r>
          </a:p>
          <a:p>
            <a:pPr marL="0" indent="0" eaLnBrk="1" fontAlgn="auto" hangingPunct="1">
              <a:spcAft>
                <a:spcPts val="0"/>
              </a:spcAft>
              <a:buFont typeface="Arial" pitchFamily="34" charset="0"/>
              <a:buNone/>
              <a:defRPr/>
            </a:pPr>
            <a:r>
              <a:rPr lang="en-GB" sz="3000" b="1" smtClean="0">
                <a:solidFill>
                  <a:schemeClr val="accent1"/>
                </a:solidFill>
              </a:rPr>
              <a:t>Leaping out of the bath at remarkable rate, </a:t>
            </a:r>
          </a:p>
          <a:p>
            <a:pPr marL="0" indent="0" eaLnBrk="1" fontAlgn="auto" hangingPunct="1">
              <a:spcAft>
                <a:spcPts val="0"/>
              </a:spcAft>
              <a:buFont typeface="Arial" pitchFamily="34" charset="0"/>
              <a:buNone/>
              <a:defRPr/>
            </a:pPr>
            <a:r>
              <a:rPr lang="en-GB" sz="3000" b="1" smtClean="0">
                <a:solidFill>
                  <a:schemeClr val="accent1"/>
                </a:solidFill>
              </a:rPr>
              <a:t>he made for the palace by doorway and gate –</a:t>
            </a:r>
          </a:p>
          <a:p>
            <a:pPr marL="0" indent="0" eaLnBrk="1" fontAlgn="auto" hangingPunct="1">
              <a:spcAft>
                <a:spcPts val="0"/>
              </a:spcAft>
              <a:buFont typeface="Arial" pitchFamily="34" charset="0"/>
              <a:buNone/>
              <a:defRPr/>
            </a:pPr>
            <a:r>
              <a:rPr lang="en-GB" sz="3000" b="1" smtClean="0">
                <a:solidFill>
                  <a:schemeClr val="accent1"/>
                </a:solidFill>
              </a:rPr>
              <a:t>But the men in the street were completely confounded </a:t>
            </a:r>
          </a:p>
          <a:p>
            <a:pPr marL="0" indent="0" eaLnBrk="1" fontAlgn="auto" hangingPunct="1">
              <a:spcAft>
                <a:spcPts val="0"/>
              </a:spcAft>
              <a:buFont typeface="Arial" pitchFamily="34" charset="0"/>
              <a:buNone/>
              <a:defRPr/>
            </a:pPr>
            <a:r>
              <a:rPr lang="en-GB" sz="3000" b="1" smtClean="0">
                <a:solidFill>
                  <a:schemeClr val="accent1"/>
                </a:solidFill>
              </a:rPr>
              <a:t>to see a naked man shout "Eureka! I've found it!"</a:t>
            </a:r>
          </a:p>
          <a:p>
            <a:pPr eaLnBrk="1" fontAlgn="auto" hangingPunct="1">
              <a:spcAft>
                <a:spcPts val="0"/>
              </a:spcAft>
              <a:buFont typeface="Arial" pitchFamily="34" charset="0"/>
              <a:buChar char="•"/>
              <a:defRPr/>
            </a:pPr>
            <a:endParaRPr lang="en-GB" sz="3000" b="1">
              <a:solidFill>
                <a:schemeClr val="accent1"/>
              </a:solidFill>
            </a:endParaRPr>
          </a:p>
        </p:txBody>
      </p:sp>
      <p:sp>
        <p:nvSpPr>
          <p:cNvPr id="4" name="PoljeZBesedilom 3"/>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http://jcdverha.home.xs4all.nl/scijokes/2_1.html#subindex</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p:txBody>
          <a:bodyPr rtlCol="0">
            <a:normAutofit fontScale="90000"/>
          </a:bodyPr>
          <a:lstStyle/>
          <a:p>
            <a:pPr eaLnBrk="1" fontAlgn="auto" hangingPunct="1">
              <a:spcAft>
                <a:spcPts val="0"/>
              </a:spcAft>
              <a:defRPr/>
            </a:pPr>
            <a:r>
              <a:rPr lang="en-GB" b="1" smtClean="0"/>
              <a:t>What concept does this image evoke?</a:t>
            </a:r>
            <a:endParaRPr lang="en-GB" b="1"/>
          </a:p>
        </p:txBody>
      </p:sp>
      <p:sp>
        <p:nvSpPr>
          <p:cNvPr id="6" name="PoljeZBesedilom 5"/>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http://ahmedmater.com/images/uploads/default/magnetism-ii.jpg</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169988"/>
            <a:ext cx="76200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slov 1"/>
          <p:cNvSpPr>
            <a:spLocks noGrp="1"/>
          </p:cNvSpPr>
          <p:nvPr>
            <p:ph type="title"/>
          </p:nvPr>
        </p:nvSpPr>
        <p:spPr>
          <a:xfrm>
            <a:off x="468313" y="2852738"/>
            <a:ext cx="8229600" cy="1143000"/>
          </a:xfrm>
        </p:spPr>
        <p:txBody>
          <a:bodyPr/>
          <a:lstStyle/>
          <a:p>
            <a:pPr eaLnBrk="1" hangingPunct="1"/>
            <a:r>
              <a:rPr lang="en-GB" b="1" smtClean="0"/>
              <a:t>Magnetism</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Naslov 6"/>
          <p:cNvSpPr>
            <a:spLocks noGrp="1"/>
          </p:cNvSpPr>
          <p:nvPr>
            <p:ph type="title"/>
          </p:nvPr>
        </p:nvSpPr>
        <p:spPr/>
        <p:txBody>
          <a:bodyPr/>
          <a:lstStyle/>
          <a:p>
            <a:pPr eaLnBrk="1" hangingPunct="1"/>
            <a:r>
              <a:rPr lang="en-GB" b="1" smtClean="0"/>
              <a:t>Example </a:t>
            </a:r>
            <a:r>
              <a:rPr lang="sl-SI" b="1" smtClean="0"/>
              <a:t>C</a:t>
            </a:r>
            <a:r>
              <a:rPr lang="en-GB" b="1" smtClean="0"/>
              <a:t>inquain poem</a:t>
            </a:r>
          </a:p>
        </p:txBody>
      </p:sp>
      <p:sp>
        <p:nvSpPr>
          <p:cNvPr id="26627" name="Ograda vsebine 7"/>
          <p:cNvSpPr>
            <a:spLocks noGrp="1"/>
          </p:cNvSpPr>
          <p:nvPr>
            <p:ph idx="1"/>
          </p:nvPr>
        </p:nvSpPr>
        <p:spPr>
          <a:xfrm>
            <a:off x="107950" y="1600200"/>
            <a:ext cx="8928100" cy="4525963"/>
          </a:xfrm>
        </p:spPr>
        <p:txBody>
          <a:bodyPr/>
          <a:lstStyle/>
          <a:p>
            <a:pPr marL="0" indent="0" algn="ctr" eaLnBrk="1" hangingPunct="1">
              <a:buFont typeface="Arial" charset="0"/>
              <a:buNone/>
            </a:pPr>
            <a:endParaRPr lang="sl-SI" sz="3500" b="1" smtClean="0"/>
          </a:p>
          <a:p>
            <a:pPr marL="0" indent="0" algn="ctr" eaLnBrk="1" hangingPunct="1">
              <a:buFont typeface="Arial" charset="0"/>
              <a:buNone/>
            </a:pPr>
            <a:r>
              <a:rPr lang="en-US" sz="3500" b="1" i="1" smtClean="0">
                <a:solidFill>
                  <a:schemeClr val="accent1"/>
                </a:solidFill>
              </a:rPr>
              <a:t>Magnet</a:t>
            </a:r>
          </a:p>
          <a:p>
            <a:pPr marL="0" indent="0" algn="ctr" eaLnBrk="1" hangingPunct="1">
              <a:buFont typeface="Arial" charset="0"/>
              <a:buNone/>
            </a:pPr>
            <a:r>
              <a:rPr lang="en-US" sz="3500" b="1" i="1" smtClean="0">
                <a:solidFill>
                  <a:schemeClr val="accent1"/>
                </a:solidFill>
              </a:rPr>
              <a:t>        Magnetic and gravitating</a:t>
            </a:r>
          </a:p>
          <a:p>
            <a:pPr marL="0" indent="0" algn="ctr" eaLnBrk="1" hangingPunct="1">
              <a:buFont typeface="Arial" charset="0"/>
              <a:buNone/>
            </a:pPr>
            <a:r>
              <a:rPr lang="en-US" sz="3500" b="1" i="1" smtClean="0">
                <a:solidFill>
                  <a:schemeClr val="accent1"/>
                </a:solidFill>
              </a:rPr>
              <a:t>         Draws all kinds of metal</a:t>
            </a:r>
          </a:p>
          <a:p>
            <a:pPr marL="0" indent="0" algn="ctr" eaLnBrk="1" hangingPunct="1">
              <a:buFont typeface="Arial" charset="0"/>
              <a:buNone/>
            </a:pPr>
            <a:r>
              <a:rPr lang="en-US" sz="3500" b="1" i="1" smtClean="0">
                <a:solidFill>
                  <a:schemeClr val="accent1"/>
                </a:solidFill>
              </a:rPr>
              <a:t>Possessing the unbelievable power and facility</a:t>
            </a:r>
          </a:p>
          <a:p>
            <a:pPr marL="0" indent="0" algn="ctr" eaLnBrk="1" hangingPunct="1">
              <a:buFont typeface="Arial" charset="0"/>
              <a:buNone/>
            </a:pPr>
            <a:r>
              <a:rPr lang="en-US" sz="3500" b="1" i="1" smtClean="0">
                <a:solidFill>
                  <a:schemeClr val="accent1"/>
                </a:solidFill>
              </a:rPr>
              <a:t>Energy </a:t>
            </a:r>
            <a:endParaRPr lang="sl-SI" sz="3500" b="1" i="1" smtClean="0">
              <a:solidFill>
                <a:schemeClr val="accent1"/>
              </a:solidFill>
            </a:endParaRPr>
          </a:p>
        </p:txBody>
      </p:sp>
      <p:sp>
        <p:nvSpPr>
          <p:cNvPr id="5" name="PoljeZBesedilom 4"/>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http://www.englishbaby.com/forum/AskEnglish/thread/272104</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507413" cy="1143000"/>
          </a:xfrm>
        </p:spPr>
        <p:txBody>
          <a:bodyPr rtlCol="0">
            <a:normAutofit fontScale="90000"/>
          </a:bodyPr>
          <a:lstStyle/>
          <a:p>
            <a:pPr eaLnBrk="1" fontAlgn="auto" hangingPunct="1">
              <a:spcAft>
                <a:spcPts val="0"/>
              </a:spcAft>
              <a:defRPr/>
            </a:pPr>
            <a:r>
              <a:rPr lang="en-GB" b="1" dirty="0" smtClean="0"/>
              <a:t>What concept does this musical composition evoke?</a:t>
            </a:r>
            <a:endParaRPr lang="en-GB" b="1" dirty="0"/>
          </a:p>
        </p:txBody>
      </p:sp>
      <p:sp>
        <p:nvSpPr>
          <p:cNvPr id="27651" name="Ograda vsebine 2"/>
          <p:cNvSpPr>
            <a:spLocks noGrp="1"/>
          </p:cNvSpPr>
          <p:nvPr>
            <p:ph sz="half" idx="1"/>
          </p:nvPr>
        </p:nvSpPr>
        <p:spPr/>
        <p:txBody>
          <a:bodyPr/>
          <a:lstStyle/>
          <a:p>
            <a:pPr marL="0" indent="0" eaLnBrk="1" hangingPunct="1">
              <a:buFont typeface="Arial" charset="0"/>
              <a:buNone/>
            </a:pPr>
            <a:endParaRPr lang="en-GB" b="1" smtClean="0"/>
          </a:p>
          <a:p>
            <a:pPr marL="0" indent="0" eaLnBrk="1" hangingPunct="1">
              <a:buFont typeface="Arial" charset="0"/>
              <a:buNone/>
            </a:pPr>
            <a:endParaRPr lang="en-GB" b="1" smtClean="0"/>
          </a:p>
          <a:p>
            <a:pPr marL="0" indent="0" eaLnBrk="1" hangingPunct="1">
              <a:buFont typeface="Arial" charset="0"/>
              <a:buNone/>
            </a:pPr>
            <a:endParaRPr lang="en-GB" b="1" smtClean="0"/>
          </a:p>
          <a:p>
            <a:pPr marL="0" indent="0" algn="ctr" eaLnBrk="1" hangingPunct="1">
              <a:buFont typeface="Arial" charset="0"/>
              <a:buNone/>
            </a:pPr>
            <a:r>
              <a:rPr lang="en-GB" b="1" i="1" smtClean="0"/>
              <a:t>Eleanor Rigby</a:t>
            </a:r>
            <a:r>
              <a:rPr lang="en-GB" b="1" smtClean="0"/>
              <a:t> by the Beatles.</a:t>
            </a:r>
          </a:p>
        </p:txBody>
      </p:sp>
      <p:sp>
        <p:nvSpPr>
          <p:cNvPr id="6" name="Interaktivni gumb: Zvok 5">
            <a:hlinkClick r:id="rId2" highlightClick="1"/>
          </p:cNvPr>
          <p:cNvSpPr/>
          <p:nvPr/>
        </p:nvSpPr>
        <p:spPr>
          <a:xfrm>
            <a:off x="1763713" y="4508500"/>
            <a:ext cx="1295400" cy="1081088"/>
          </a:xfrm>
          <a:prstGeom prst="actionButtonSound">
            <a:avLst/>
          </a:prstGeom>
          <a:no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anchor="ctr"/>
          <a:lstStyle/>
          <a:p>
            <a:pPr algn="ctr" fontAlgn="auto">
              <a:spcBef>
                <a:spcPts val="0"/>
              </a:spcBef>
              <a:spcAft>
                <a:spcPts val="0"/>
              </a:spcAft>
              <a:defRPr/>
            </a:pPr>
            <a:endParaRPr lang="sl-SI" sz="2400" b="1" dirty="0">
              <a:solidFill>
                <a:schemeClr val="tx1"/>
              </a:solidFill>
            </a:endParaRPr>
          </a:p>
        </p:txBody>
      </p:sp>
      <p:pic>
        <p:nvPicPr>
          <p:cNvPr id="27653" name="Picture 3" descr="C:\Users\btweedie\AppData\Local\Microsoft\Windows\Temporary Internet Files\Content.IE5\9MDXESI1\MC900434411[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76825" y="2133600"/>
            <a:ext cx="339090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Naslov 1"/>
          <p:cNvSpPr>
            <a:spLocks noGrp="1"/>
          </p:cNvSpPr>
          <p:nvPr>
            <p:ph type="title"/>
          </p:nvPr>
        </p:nvSpPr>
        <p:spPr>
          <a:xfrm>
            <a:off x="468313" y="2852738"/>
            <a:ext cx="8229600" cy="1143000"/>
          </a:xfrm>
        </p:spPr>
        <p:txBody>
          <a:bodyPr/>
          <a:lstStyle/>
          <a:p>
            <a:pPr eaLnBrk="1" hangingPunct="1"/>
            <a:r>
              <a:rPr lang="en-US" b="1" smtClean="0"/>
              <a:t>Brownian motion</a:t>
            </a:r>
            <a:endParaRPr lang="en-GB" b="1"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Naslov 1"/>
          <p:cNvSpPr>
            <a:spLocks noGrp="1"/>
          </p:cNvSpPr>
          <p:nvPr>
            <p:ph type="title"/>
          </p:nvPr>
        </p:nvSpPr>
        <p:spPr/>
        <p:txBody>
          <a:bodyPr/>
          <a:lstStyle/>
          <a:p>
            <a:pPr eaLnBrk="1" hangingPunct="1"/>
            <a:r>
              <a:rPr lang="en-GB" b="1" smtClean="0"/>
              <a:t>Example </a:t>
            </a:r>
            <a:r>
              <a:rPr lang="sl-SI" b="1" smtClean="0"/>
              <a:t>re-worked song lyric</a:t>
            </a:r>
            <a:endParaRPr lang="en-GB" b="1" smtClean="0"/>
          </a:p>
        </p:txBody>
      </p:sp>
      <p:sp>
        <p:nvSpPr>
          <p:cNvPr id="29699" name="Ograda vsebine 2"/>
          <p:cNvSpPr>
            <a:spLocks noGrp="1"/>
          </p:cNvSpPr>
          <p:nvPr>
            <p:ph idx="1"/>
          </p:nvPr>
        </p:nvSpPr>
        <p:spPr/>
        <p:txBody>
          <a:bodyPr/>
          <a:lstStyle/>
          <a:p>
            <a:pPr marL="0" indent="0" eaLnBrk="1" hangingPunct="1">
              <a:buFont typeface="Arial" charset="0"/>
              <a:buNone/>
            </a:pPr>
            <a:r>
              <a:rPr lang="en-GB" sz="2800" b="1" smtClean="0">
                <a:solidFill>
                  <a:schemeClr val="accent1"/>
                </a:solidFill>
              </a:rPr>
              <a:t>Ah, look at all the little particles. (2x)</a:t>
            </a:r>
          </a:p>
          <a:p>
            <a:pPr marL="0" indent="0" eaLnBrk="1" hangingPunct="1">
              <a:buFont typeface="Arial" charset="0"/>
              <a:buNone/>
            </a:pPr>
            <a:r>
              <a:rPr lang="en-GB" sz="2800" b="1" smtClean="0">
                <a:solidFill>
                  <a:schemeClr val="accent1"/>
                </a:solidFill>
              </a:rPr>
              <a:t>Brownian motion tries to explain how a dust mote can move when there's nothing else there except the air.</a:t>
            </a:r>
          </a:p>
          <a:p>
            <a:pPr marL="0" indent="0" eaLnBrk="1" hangingPunct="1">
              <a:buFont typeface="Arial" charset="0"/>
              <a:buNone/>
            </a:pPr>
            <a:r>
              <a:rPr lang="en-GB" sz="2800" b="1" smtClean="0">
                <a:solidFill>
                  <a:schemeClr val="accent1"/>
                </a:solidFill>
              </a:rPr>
              <a:t>Air isn't moving - there must be something that is on the move but that we cannot see. </a:t>
            </a:r>
          </a:p>
          <a:p>
            <a:pPr marL="0" indent="0" eaLnBrk="1" hangingPunct="1">
              <a:buFont typeface="Arial" charset="0"/>
              <a:buNone/>
            </a:pPr>
            <a:r>
              <a:rPr lang="en-GB" sz="2800" b="1" smtClean="0">
                <a:solidFill>
                  <a:schemeClr val="accent1"/>
                </a:solidFill>
              </a:rPr>
              <a:t>What can it be? </a:t>
            </a:r>
          </a:p>
          <a:p>
            <a:pPr marL="0" indent="0" eaLnBrk="1" hangingPunct="1">
              <a:buFont typeface="Arial" charset="0"/>
              <a:buNone/>
            </a:pPr>
            <a:r>
              <a:rPr lang="en-GB" sz="2800" b="1" smtClean="0">
                <a:solidFill>
                  <a:schemeClr val="accent1"/>
                </a:solidFill>
              </a:rPr>
              <a:t>All those little particles. Why do they rise and fall?</a:t>
            </a:r>
          </a:p>
          <a:p>
            <a:pPr marL="0" indent="0" eaLnBrk="1" hangingPunct="1">
              <a:buFont typeface="Arial" charset="0"/>
              <a:buNone/>
            </a:pPr>
            <a:r>
              <a:rPr lang="en-GB" sz="2800" b="1" smtClean="0">
                <a:solidFill>
                  <a:schemeClr val="accent1"/>
                </a:solidFill>
              </a:rPr>
              <a:t>All those little particles. Why do they move at all?</a:t>
            </a:r>
          </a:p>
        </p:txBody>
      </p:sp>
      <p:sp>
        <p:nvSpPr>
          <p:cNvPr id="5" name="PoljeZBesedilom 4"/>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http://jcdverha.home.xs4all.nl/scijokes/2_1.html#Archimedes_3</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Naslov 1"/>
          <p:cNvSpPr>
            <a:spLocks noGrp="1"/>
          </p:cNvSpPr>
          <p:nvPr>
            <p:ph type="title"/>
          </p:nvPr>
        </p:nvSpPr>
        <p:spPr/>
        <p:txBody>
          <a:bodyPr/>
          <a:lstStyle/>
          <a:p>
            <a:pPr eaLnBrk="1" hangingPunct="1"/>
            <a:r>
              <a:rPr lang="en-GB" b="1" smtClean="0"/>
              <a:t>Activity</a:t>
            </a:r>
          </a:p>
        </p:txBody>
      </p:sp>
      <p:sp>
        <p:nvSpPr>
          <p:cNvPr id="3" name="Ograda vsebine 2"/>
          <p:cNvSpPr>
            <a:spLocks noGrp="1"/>
          </p:cNvSpPr>
          <p:nvPr>
            <p:ph idx="1"/>
          </p:nvPr>
        </p:nvSpPr>
        <p:spPr/>
        <p:txBody>
          <a:bodyPr rtlCol="0">
            <a:normAutofit lnSpcReduction="10000"/>
          </a:bodyPr>
          <a:lstStyle/>
          <a:p>
            <a:pPr marL="0" indent="0" eaLnBrk="1" fontAlgn="auto" hangingPunct="1">
              <a:spcAft>
                <a:spcPts val="0"/>
              </a:spcAft>
              <a:buFont typeface="Arial" pitchFamily="34" charset="0"/>
              <a:buNone/>
              <a:defRPr/>
            </a:pPr>
            <a:endParaRPr lang="en-GB" dirty="0" smtClean="0"/>
          </a:p>
          <a:p>
            <a:pPr marL="0" indent="0" eaLnBrk="1" fontAlgn="auto" hangingPunct="1">
              <a:spcAft>
                <a:spcPts val="0"/>
              </a:spcAft>
              <a:buFont typeface="Arial" pitchFamily="34" charset="0"/>
              <a:buNone/>
              <a:defRPr/>
            </a:pPr>
            <a:r>
              <a:rPr lang="en-GB" dirty="0" smtClean="0"/>
              <a:t>Using the given stimulus material, create the following types of poetry:</a:t>
            </a:r>
          </a:p>
          <a:p>
            <a:pPr eaLnBrk="1" fontAlgn="auto" hangingPunct="1">
              <a:spcAft>
                <a:spcPts val="0"/>
              </a:spcAft>
              <a:buFont typeface="Arial" pitchFamily="34" charset="0"/>
              <a:buChar char="•"/>
              <a:defRPr/>
            </a:pPr>
            <a:r>
              <a:rPr lang="en-GB" dirty="0" smtClean="0"/>
              <a:t>Free verse</a:t>
            </a:r>
          </a:p>
          <a:p>
            <a:pPr eaLnBrk="1" fontAlgn="auto" hangingPunct="1">
              <a:spcAft>
                <a:spcPts val="0"/>
              </a:spcAft>
              <a:buFont typeface="Arial" pitchFamily="34" charset="0"/>
              <a:buChar char="•"/>
              <a:defRPr/>
            </a:pPr>
            <a:r>
              <a:rPr lang="en-GB" dirty="0" smtClean="0"/>
              <a:t>Acrostic </a:t>
            </a:r>
          </a:p>
          <a:p>
            <a:pPr eaLnBrk="1" fontAlgn="auto" hangingPunct="1">
              <a:spcAft>
                <a:spcPts val="0"/>
              </a:spcAft>
              <a:buFont typeface="Arial" pitchFamily="34" charset="0"/>
              <a:buChar char="•"/>
              <a:defRPr/>
            </a:pPr>
            <a:r>
              <a:rPr lang="en-GB" dirty="0" err="1" smtClean="0"/>
              <a:t>Cinquain</a:t>
            </a:r>
            <a:endParaRPr lang="en-GB" dirty="0" smtClean="0"/>
          </a:p>
          <a:p>
            <a:pPr eaLnBrk="1" fontAlgn="auto" hangingPunct="1">
              <a:spcAft>
                <a:spcPts val="0"/>
              </a:spcAft>
              <a:buFont typeface="Arial" pitchFamily="34" charset="0"/>
              <a:buChar char="•"/>
              <a:defRPr/>
            </a:pPr>
            <a:r>
              <a:rPr lang="en-GB" dirty="0" smtClean="0"/>
              <a:t>Haiku</a:t>
            </a:r>
          </a:p>
          <a:p>
            <a:pPr eaLnBrk="1" fontAlgn="auto" hangingPunct="1">
              <a:spcAft>
                <a:spcPts val="0"/>
              </a:spcAft>
              <a:buFont typeface="Arial" pitchFamily="34" charset="0"/>
              <a:buChar char="•"/>
              <a:defRPr/>
            </a:pPr>
            <a:r>
              <a:rPr lang="en-GB" dirty="0" smtClean="0"/>
              <a:t>Limerick</a:t>
            </a:r>
          </a:p>
          <a:p>
            <a:pPr eaLnBrk="1" fontAlgn="auto" hangingPunct="1">
              <a:spcAft>
                <a:spcPts val="0"/>
              </a:spcAft>
              <a:buFont typeface="Arial" pitchFamily="34" charset="0"/>
              <a:buChar char="•"/>
              <a:defRPr/>
            </a:pPr>
            <a:endParaRPr lang="en-GB" dirty="0" smtClean="0"/>
          </a:p>
          <a:p>
            <a:pPr marL="0" indent="0" algn="ctr" eaLnBrk="1" fontAlgn="auto" hangingPunct="1">
              <a:spcAft>
                <a:spcPts val="0"/>
              </a:spcAft>
              <a:buFont typeface="Arial" pitchFamily="34" charset="0"/>
              <a:buNone/>
              <a:defRPr/>
            </a:pPr>
            <a:endParaRPr lang="en-GB" dirty="0" smtClean="0"/>
          </a:p>
          <a:p>
            <a:pPr marL="0" indent="0" algn="ctr" eaLnBrk="1" fontAlgn="auto" hangingPunct="1">
              <a:spcAft>
                <a:spcPts val="0"/>
              </a:spcAft>
              <a:buFont typeface="Arial" pitchFamily="34" charset="0"/>
              <a:buNone/>
              <a:defRPr/>
            </a:pP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Naslov 1"/>
          <p:cNvSpPr>
            <a:spLocks noGrp="1"/>
          </p:cNvSpPr>
          <p:nvPr>
            <p:ph type="title"/>
          </p:nvPr>
        </p:nvSpPr>
        <p:spPr/>
        <p:txBody>
          <a:bodyPr/>
          <a:lstStyle/>
          <a:p>
            <a:pPr eaLnBrk="1" hangingPunct="1"/>
            <a:r>
              <a:rPr lang="sl-SI" b="1" smtClean="0"/>
              <a:t>Ecphrastic poetry and physics</a:t>
            </a:r>
            <a:endParaRPr lang="en-GB" b="1" smtClean="0"/>
          </a:p>
        </p:txBody>
      </p:sp>
      <p:sp>
        <p:nvSpPr>
          <p:cNvPr id="4099" name="Ograda vsebine 2"/>
          <p:cNvSpPr>
            <a:spLocks noGrp="1"/>
          </p:cNvSpPr>
          <p:nvPr>
            <p:ph idx="1"/>
          </p:nvPr>
        </p:nvSpPr>
        <p:spPr/>
        <p:txBody>
          <a:bodyPr/>
          <a:lstStyle/>
          <a:p>
            <a:pPr eaLnBrk="1" hangingPunct="1"/>
            <a:r>
              <a:rPr lang="sl-SI" smtClean="0"/>
              <a:t>How do you write a physics-related poem ecphrastically?</a:t>
            </a:r>
          </a:p>
          <a:p>
            <a:pPr eaLnBrk="1" hangingPunct="1"/>
            <a:r>
              <a:rPr lang="sl-SI" smtClean="0"/>
              <a:t>Complete the following steps:</a:t>
            </a:r>
          </a:p>
          <a:p>
            <a:pPr marL="971550" lvl="1" indent="-514350" eaLnBrk="1" hangingPunct="1">
              <a:buFont typeface="Calibri" pitchFamily="34" charset="0"/>
              <a:buAutoNum type="arabicPeriod"/>
            </a:pPr>
            <a:r>
              <a:rPr lang="sl-SI" smtClean="0"/>
              <a:t>View a stimulus image and identify a physics-related concept it evokes.</a:t>
            </a:r>
          </a:p>
          <a:p>
            <a:pPr marL="971550" lvl="1" indent="-514350" eaLnBrk="1" hangingPunct="1">
              <a:buFont typeface="Calibri" pitchFamily="34" charset="0"/>
              <a:buAutoNum type="arabicPeriod"/>
            </a:pPr>
            <a:r>
              <a:rPr lang="sl-SI" smtClean="0"/>
              <a:t>If required, write down the concept, definition, law, formula etc.</a:t>
            </a:r>
          </a:p>
          <a:p>
            <a:pPr marL="971550" lvl="1" indent="-514350" eaLnBrk="1" hangingPunct="1">
              <a:buFont typeface="Calibri" pitchFamily="34" charset="0"/>
              <a:buAutoNum type="arabicPeriod"/>
            </a:pPr>
            <a:r>
              <a:rPr lang="sl-SI" smtClean="0"/>
              <a:t>Identify a suitable poetry type and write the poem.</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Naslov 3"/>
          <p:cNvSpPr>
            <a:spLocks noGrp="1"/>
          </p:cNvSpPr>
          <p:nvPr>
            <p:ph type="title"/>
          </p:nvPr>
        </p:nvSpPr>
        <p:spPr/>
        <p:txBody>
          <a:bodyPr/>
          <a:lstStyle/>
          <a:p>
            <a:pPr eaLnBrk="1" hangingPunct="1"/>
            <a:r>
              <a:rPr lang="sl-SI" b="1" smtClean="0"/>
              <a:t>STIMULUS IMAGE 1</a:t>
            </a:r>
          </a:p>
        </p:txBody>
      </p:sp>
      <p:sp>
        <p:nvSpPr>
          <p:cNvPr id="6" name="Pravokotnik 5"/>
          <p:cNvSpPr/>
          <p:nvPr/>
        </p:nvSpPr>
        <p:spPr>
          <a:xfrm>
            <a:off x="2871788" y="6524625"/>
            <a:ext cx="6156325" cy="254000"/>
          </a:xfrm>
          <a:prstGeom prst="rect">
            <a:avLst/>
          </a:prstGeom>
        </p:spPr>
        <p:txBody>
          <a:bodyPr>
            <a:spAutoFit/>
          </a:bodyPr>
          <a:lstStyle/>
          <a:p>
            <a:pPr algn="r" fontAlgn="auto">
              <a:spcBef>
                <a:spcPts val="0"/>
              </a:spcBef>
              <a:spcAft>
                <a:spcPts val="0"/>
              </a:spcAft>
              <a:defRPr/>
            </a:pPr>
            <a:r>
              <a:rPr lang="sl-SI" sz="1050" dirty="0">
                <a:latin typeface="+mn-lt"/>
              </a:rPr>
              <a:t>http://www.cartoonstock.com/newscartoons/cartoonists/jko/lowres/jkon832l.jpg</a:t>
            </a: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3788" y="1237550"/>
            <a:ext cx="3816424" cy="52640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Naslov 3"/>
          <p:cNvSpPr>
            <a:spLocks noGrp="1"/>
          </p:cNvSpPr>
          <p:nvPr>
            <p:ph type="title"/>
          </p:nvPr>
        </p:nvSpPr>
        <p:spPr/>
        <p:txBody>
          <a:bodyPr/>
          <a:lstStyle/>
          <a:p>
            <a:pPr eaLnBrk="1" hangingPunct="1"/>
            <a:r>
              <a:rPr lang="sl-SI" b="1" smtClean="0"/>
              <a:t>STIMULUS IMAGE 2</a:t>
            </a:r>
          </a:p>
        </p:txBody>
      </p:sp>
      <p:sp>
        <p:nvSpPr>
          <p:cNvPr id="6" name="Pravokotnik 5"/>
          <p:cNvSpPr/>
          <p:nvPr/>
        </p:nvSpPr>
        <p:spPr>
          <a:xfrm>
            <a:off x="2871788" y="6524625"/>
            <a:ext cx="6156325" cy="254000"/>
          </a:xfrm>
          <a:prstGeom prst="rect">
            <a:avLst/>
          </a:prstGeom>
        </p:spPr>
        <p:txBody>
          <a:bodyPr>
            <a:spAutoFit/>
          </a:bodyPr>
          <a:lstStyle/>
          <a:p>
            <a:pPr algn="r" fontAlgn="auto">
              <a:spcBef>
                <a:spcPts val="0"/>
              </a:spcBef>
              <a:spcAft>
                <a:spcPts val="0"/>
              </a:spcAft>
              <a:defRPr/>
            </a:pPr>
            <a:r>
              <a:rPr lang="sl-SI" sz="1050" dirty="0">
                <a:latin typeface="+mn-lt"/>
              </a:rPr>
              <a:t>http://www.scenicreflections.com/files/Japanese_Waves_Wallpaper_dnwds.jpg</a:t>
            </a: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196752"/>
            <a:ext cx="8064896" cy="5040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Naslov 3"/>
          <p:cNvSpPr>
            <a:spLocks noGrp="1"/>
          </p:cNvSpPr>
          <p:nvPr>
            <p:ph type="title"/>
          </p:nvPr>
        </p:nvSpPr>
        <p:spPr/>
        <p:txBody>
          <a:bodyPr/>
          <a:lstStyle/>
          <a:p>
            <a:pPr eaLnBrk="1" hangingPunct="1"/>
            <a:r>
              <a:rPr lang="sl-SI" b="1" smtClean="0"/>
              <a:t>STIMULUS IMAGE 3</a:t>
            </a:r>
          </a:p>
        </p:txBody>
      </p:sp>
      <p:sp>
        <p:nvSpPr>
          <p:cNvPr id="6" name="Pravokotnik 5"/>
          <p:cNvSpPr/>
          <p:nvPr/>
        </p:nvSpPr>
        <p:spPr>
          <a:xfrm>
            <a:off x="2871788" y="6524625"/>
            <a:ext cx="6156325" cy="254000"/>
          </a:xfrm>
          <a:prstGeom prst="rect">
            <a:avLst/>
          </a:prstGeom>
        </p:spPr>
        <p:txBody>
          <a:bodyPr>
            <a:spAutoFit/>
          </a:bodyPr>
          <a:lstStyle/>
          <a:p>
            <a:pPr algn="r" fontAlgn="auto">
              <a:spcBef>
                <a:spcPts val="0"/>
              </a:spcBef>
              <a:spcAft>
                <a:spcPts val="0"/>
              </a:spcAft>
              <a:defRPr/>
            </a:pPr>
            <a:r>
              <a:rPr lang="sl-SI" sz="1050" dirty="0">
                <a:latin typeface="+mn-lt"/>
              </a:rPr>
              <a:t>http://www.popcorn.org/Portals/0/Images/PoppinPopcorn.jpg</a:t>
            </a:r>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124" y="1196752"/>
            <a:ext cx="7951752" cy="4780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Naslov 3"/>
          <p:cNvSpPr>
            <a:spLocks noGrp="1"/>
          </p:cNvSpPr>
          <p:nvPr>
            <p:ph type="title"/>
          </p:nvPr>
        </p:nvSpPr>
        <p:spPr/>
        <p:txBody>
          <a:bodyPr/>
          <a:lstStyle/>
          <a:p>
            <a:pPr eaLnBrk="1" hangingPunct="1"/>
            <a:r>
              <a:rPr lang="sl-SI" b="1" smtClean="0"/>
              <a:t>STIMULUS IMAGE 4</a:t>
            </a:r>
          </a:p>
        </p:txBody>
      </p:sp>
      <p:sp>
        <p:nvSpPr>
          <p:cNvPr id="6" name="Pravokotnik 5"/>
          <p:cNvSpPr/>
          <p:nvPr/>
        </p:nvSpPr>
        <p:spPr>
          <a:xfrm>
            <a:off x="2871788" y="6524625"/>
            <a:ext cx="6156325" cy="254000"/>
          </a:xfrm>
          <a:prstGeom prst="rect">
            <a:avLst/>
          </a:prstGeom>
        </p:spPr>
        <p:txBody>
          <a:bodyPr>
            <a:spAutoFit/>
          </a:bodyPr>
          <a:lstStyle/>
          <a:p>
            <a:pPr algn="r" fontAlgn="auto">
              <a:spcBef>
                <a:spcPts val="0"/>
              </a:spcBef>
              <a:spcAft>
                <a:spcPts val="0"/>
              </a:spcAft>
              <a:defRPr/>
            </a:pPr>
            <a:r>
              <a:rPr lang="sl-SI" sz="1050" dirty="0">
                <a:latin typeface="+mn-lt"/>
              </a:rPr>
              <a:t>http://images.fineartamerica.com/images-medium/the-southern-cross-edward-wolverton.jp</a:t>
            </a: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188244"/>
            <a:ext cx="5184576" cy="5331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Naslov 3"/>
          <p:cNvSpPr>
            <a:spLocks noGrp="1"/>
          </p:cNvSpPr>
          <p:nvPr>
            <p:ph type="title"/>
          </p:nvPr>
        </p:nvSpPr>
        <p:spPr/>
        <p:txBody>
          <a:bodyPr/>
          <a:lstStyle/>
          <a:p>
            <a:pPr eaLnBrk="1" hangingPunct="1"/>
            <a:r>
              <a:rPr lang="sl-SI" b="1" smtClean="0"/>
              <a:t>STIMULUS IMAGE 5</a:t>
            </a:r>
          </a:p>
        </p:txBody>
      </p:sp>
      <p:sp>
        <p:nvSpPr>
          <p:cNvPr id="6" name="Pravokotnik 5"/>
          <p:cNvSpPr/>
          <p:nvPr/>
        </p:nvSpPr>
        <p:spPr>
          <a:xfrm>
            <a:off x="2871788" y="6524625"/>
            <a:ext cx="6156325" cy="254000"/>
          </a:xfrm>
          <a:prstGeom prst="rect">
            <a:avLst/>
          </a:prstGeom>
        </p:spPr>
        <p:txBody>
          <a:bodyPr>
            <a:spAutoFit/>
          </a:bodyPr>
          <a:lstStyle/>
          <a:p>
            <a:pPr algn="r" fontAlgn="auto">
              <a:spcBef>
                <a:spcPts val="0"/>
              </a:spcBef>
              <a:spcAft>
                <a:spcPts val="0"/>
              </a:spcAft>
              <a:defRPr/>
            </a:pPr>
            <a:r>
              <a:rPr lang="sl-SI" sz="1050" dirty="0">
                <a:latin typeface="+mn-lt"/>
              </a:rPr>
              <a:t>http://densityofspace.com/densitypaths.jpg</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413" y="1297969"/>
            <a:ext cx="7880121"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normAutofit fontScale="90000"/>
          </a:bodyPr>
          <a:lstStyle/>
          <a:p>
            <a:pPr eaLnBrk="1" fontAlgn="auto" hangingPunct="1">
              <a:spcAft>
                <a:spcPts val="0"/>
              </a:spcAft>
              <a:defRPr/>
            </a:pPr>
            <a:r>
              <a:rPr lang="en-GB" b="1" smtClean="0"/>
              <a:t>What concept does this image evoke?</a:t>
            </a:r>
            <a:endParaRPr lang="en-GB" b="1"/>
          </a:p>
        </p:txBody>
      </p:sp>
      <p:sp>
        <p:nvSpPr>
          <p:cNvPr id="5" name="PoljeZBesedilom 4"/>
          <p:cNvSpPr txBox="1"/>
          <p:nvPr/>
        </p:nvSpPr>
        <p:spPr>
          <a:xfrm>
            <a:off x="179388" y="6381750"/>
            <a:ext cx="8713787" cy="254000"/>
          </a:xfrm>
          <a:prstGeom prst="rect">
            <a:avLst/>
          </a:prstGeom>
          <a:noFill/>
        </p:spPr>
        <p:txBody>
          <a:bodyPr>
            <a:spAutoFit/>
          </a:bodyPr>
          <a:lstStyle/>
          <a:p>
            <a:pPr algn="r" fontAlgn="auto">
              <a:spcBef>
                <a:spcPts val="0"/>
              </a:spcBef>
              <a:spcAft>
                <a:spcPts val="0"/>
              </a:spcAft>
              <a:defRPr/>
            </a:pPr>
            <a:r>
              <a:rPr lang="sl-SI" sz="1050" dirty="0">
                <a:latin typeface="+mn-lt"/>
              </a:rPr>
              <a:t>http://www.glogster.com/media/2/9/12/70/9127048.jpg</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340768"/>
            <a:ext cx="7620000" cy="463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Naslov 1"/>
          <p:cNvSpPr>
            <a:spLocks noGrp="1"/>
          </p:cNvSpPr>
          <p:nvPr>
            <p:ph type="title"/>
          </p:nvPr>
        </p:nvSpPr>
        <p:spPr>
          <a:xfrm>
            <a:off x="468313" y="2852738"/>
            <a:ext cx="8229600" cy="1143000"/>
          </a:xfrm>
        </p:spPr>
        <p:txBody>
          <a:bodyPr/>
          <a:lstStyle/>
          <a:p>
            <a:pPr eaLnBrk="1" hangingPunct="1"/>
            <a:r>
              <a:rPr lang="en-GB" b="1" smtClean="0"/>
              <a:t>Newton‘s 2nd Law of Motion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normAutofit fontScale="90000"/>
          </a:bodyPr>
          <a:lstStyle/>
          <a:p>
            <a:pPr eaLnBrk="1" fontAlgn="auto" hangingPunct="1">
              <a:spcAft>
                <a:spcPts val="0"/>
              </a:spcAft>
              <a:defRPr/>
            </a:pPr>
            <a:r>
              <a:rPr lang="en-GB" b="1" smtClean="0"/>
              <a:t>What is Newton‘s 2nd Law of Motion</a:t>
            </a:r>
            <a:endParaRPr lang="en-GB" b="1"/>
          </a:p>
        </p:txBody>
      </p:sp>
      <p:sp>
        <p:nvSpPr>
          <p:cNvPr id="7171" name="Ograda vsebine 2"/>
          <p:cNvSpPr>
            <a:spLocks noGrp="1"/>
          </p:cNvSpPr>
          <p:nvPr>
            <p:ph idx="1"/>
          </p:nvPr>
        </p:nvSpPr>
        <p:spPr>
          <a:xfrm>
            <a:off x="323850" y="1600200"/>
            <a:ext cx="8362950" cy="4525963"/>
          </a:xfrm>
        </p:spPr>
        <p:txBody>
          <a:bodyPr/>
          <a:lstStyle/>
          <a:p>
            <a:pPr marL="0" indent="0" algn="ctr" eaLnBrk="1" hangingPunct="1">
              <a:buFont typeface="Arial" charset="0"/>
              <a:buNone/>
            </a:pPr>
            <a:endParaRPr lang="sl-SI" b="1" i="1" smtClean="0">
              <a:solidFill>
                <a:srgbClr val="0070C0"/>
              </a:solidFill>
            </a:endParaRPr>
          </a:p>
          <a:p>
            <a:pPr marL="0" indent="0" algn="ctr" eaLnBrk="1" hangingPunct="1">
              <a:buFont typeface="Arial" charset="0"/>
              <a:buNone/>
            </a:pPr>
            <a:r>
              <a:rPr lang="en-US" sz="3600" b="1" i="1" smtClean="0">
                <a:solidFill>
                  <a:srgbClr val="0070C0"/>
                </a:solidFill>
              </a:rPr>
              <a:t>The acceleration </a:t>
            </a:r>
            <a:r>
              <a:rPr lang="en-US" sz="3600" b="1" i="1" smtClean="0">
                <a:solidFill>
                  <a:srgbClr val="FF0000"/>
                </a:solidFill>
              </a:rPr>
              <a:t>a</a:t>
            </a:r>
            <a:r>
              <a:rPr lang="en-US" sz="3600" b="1" i="1" smtClean="0">
                <a:solidFill>
                  <a:srgbClr val="0070C0"/>
                </a:solidFill>
              </a:rPr>
              <a:t> of a body is parallel and directly proportional to the net force </a:t>
            </a:r>
            <a:r>
              <a:rPr lang="en-US" sz="3600" b="1" i="1" smtClean="0">
                <a:solidFill>
                  <a:srgbClr val="FF0000"/>
                </a:solidFill>
              </a:rPr>
              <a:t>F</a:t>
            </a:r>
            <a:r>
              <a:rPr lang="en-US" sz="3600" b="1" i="1" smtClean="0">
                <a:solidFill>
                  <a:srgbClr val="0070C0"/>
                </a:solidFill>
              </a:rPr>
              <a:t> and inversely proportional to the mass </a:t>
            </a:r>
            <a:r>
              <a:rPr lang="en-US" sz="3600" b="1" i="1" smtClean="0">
                <a:solidFill>
                  <a:srgbClr val="FF0000"/>
                </a:solidFill>
              </a:rPr>
              <a:t>m</a:t>
            </a:r>
            <a:r>
              <a:rPr lang="sl-SI" sz="3600" b="1" i="1" smtClean="0">
                <a:solidFill>
                  <a:srgbClr val="0070C0"/>
                </a:solidFill>
              </a:rPr>
              <a:t>.</a:t>
            </a:r>
          </a:p>
          <a:p>
            <a:pPr marL="0" indent="0" algn="ctr" eaLnBrk="1" hangingPunct="1">
              <a:buFont typeface="Arial" charset="0"/>
              <a:buNone/>
            </a:pPr>
            <a:endParaRPr lang="sl-SI" sz="3600" b="1" i="1" smtClean="0">
              <a:solidFill>
                <a:srgbClr val="0070C0"/>
              </a:solidFill>
            </a:endParaRPr>
          </a:p>
          <a:p>
            <a:pPr marL="0" indent="0" algn="ctr" eaLnBrk="1" hangingPunct="1">
              <a:buFont typeface="Arial" charset="0"/>
              <a:buNone/>
            </a:pPr>
            <a:r>
              <a:rPr lang="sl-SI" sz="3600" b="1" i="1" smtClean="0">
                <a:solidFill>
                  <a:srgbClr val="FF0000"/>
                </a:solidFill>
              </a:rPr>
              <a:t>F = ma</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Naslov 1"/>
          <p:cNvSpPr>
            <a:spLocks noGrp="1"/>
          </p:cNvSpPr>
          <p:nvPr>
            <p:ph type="title"/>
          </p:nvPr>
        </p:nvSpPr>
        <p:spPr/>
        <p:txBody>
          <a:bodyPr/>
          <a:lstStyle/>
          <a:p>
            <a:pPr eaLnBrk="1" hangingPunct="1"/>
            <a:r>
              <a:rPr lang="en-GB" b="1" smtClean="0"/>
              <a:t>Example Haiku poem</a:t>
            </a:r>
          </a:p>
        </p:txBody>
      </p:sp>
      <p:sp>
        <p:nvSpPr>
          <p:cNvPr id="8195" name="PoljeZBesedilom 4"/>
          <p:cNvSpPr txBox="1">
            <a:spLocks noChangeArrowheads="1"/>
          </p:cNvSpPr>
          <p:nvPr/>
        </p:nvSpPr>
        <p:spPr bwMode="auto">
          <a:xfrm>
            <a:off x="1476375" y="2276475"/>
            <a:ext cx="6264275"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4000" b="1" i="1">
                <a:solidFill>
                  <a:srgbClr val="0070C0"/>
                </a:solidFill>
                <a:latin typeface="Calibri" pitchFamily="34" charset="0"/>
              </a:rPr>
              <a:t>The net force on an</a:t>
            </a:r>
            <a:br>
              <a:rPr lang="en-US" sz="4000" b="1" i="1">
                <a:solidFill>
                  <a:srgbClr val="0070C0"/>
                </a:solidFill>
                <a:latin typeface="Calibri" pitchFamily="34" charset="0"/>
              </a:rPr>
            </a:br>
            <a:r>
              <a:rPr lang="en-US" sz="4000" b="1" i="1">
                <a:solidFill>
                  <a:srgbClr val="0070C0"/>
                </a:solidFill>
                <a:latin typeface="Calibri" pitchFamily="34" charset="0"/>
              </a:rPr>
              <a:t>object is its mass times its</a:t>
            </a:r>
            <a:br>
              <a:rPr lang="en-US" sz="4000" b="1" i="1">
                <a:solidFill>
                  <a:srgbClr val="0070C0"/>
                </a:solidFill>
                <a:latin typeface="Calibri" pitchFamily="34" charset="0"/>
              </a:rPr>
            </a:br>
            <a:r>
              <a:rPr lang="en-US" sz="4000" b="1" i="1">
                <a:solidFill>
                  <a:srgbClr val="0070C0"/>
                </a:solidFill>
                <a:latin typeface="Calibri" pitchFamily="34" charset="0"/>
              </a:rPr>
              <a:t>acceleration.</a:t>
            </a:r>
            <a:endParaRPr lang="sl-SI" sz="4000" b="1" i="1">
              <a:solidFill>
                <a:srgbClr val="0070C0"/>
              </a:solidFill>
              <a:latin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normAutofit fontScale="90000"/>
          </a:bodyPr>
          <a:lstStyle/>
          <a:p>
            <a:pPr eaLnBrk="1" fontAlgn="auto" hangingPunct="1">
              <a:spcAft>
                <a:spcPts val="0"/>
              </a:spcAft>
              <a:defRPr/>
            </a:pPr>
            <a:r>
              <a:rPr lang="en-GB" b="1" smtClean="0"/>
              <a:t>What concept does this image evoke?</a:t>
            </a:r>
            <a:endParaRPr lang="en-GB" b="1"/>
          </a:p>
        </p:txBody>
      </p:sp>
      <p:sp>
        <p:nvSpPr>
          <p:cNvPr id="6" name="PoljeZBesedilom 5"/>
          <p:cNvSpPr txBox="1"/>
          <p:nvPr/>
        </p:nvSpPr>
        <p:spPr>
          <a:xfrm>
            <a:off x="4427538" y="6580188"/>
            <a:ext cx="4724400" cy="254000"/>
          </a:xfrm>
          <a:prstGeom prst="rect">
            <a:avLst/>
          </a:prstGeom>
          <a:noFill/>
        </p:spPr>
        <p:txBody>
          <a:bodyPr>
            <a:spAutoFit/>
          </a:bodyPr>
          <a:lstStyle/>
          <a:p>
            <a:pPr algn="r" fontAlgn="auto">
              <a:spcBef>
                <a:spcPts val="0"/>
              </a:spcBef>
              <a:spcAft>
                <a:spcPts val="0"/>
              </a:spcAft>
              <a:defRPr/>
            </a:pPr>
            <a:r>
              <a:rPr lang="sl-SI" sz="1050" dirty="0">
                <a:latin typeface="+mn-lt"/>
              </a:rPr>
              <a:t>http://www.cartoonstock.com/newscartoons/cartoonists/rmr/lowres/rmrn14l.jpg</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45630" y="1175254"/>
            <a:ext cx="4652741" cy="5404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Naslov 1"/>
          <p:cNvSpPr>
            <a:spLocks noGrp="1"/>
          </p:cNvSpPr>
          <p:nvPr>
            <p:ph type="title"/>
          </p:nvPr>
        </p:nvSpPr>
        <p:spPr>
          <a:xfrm>
            <a:off x="468313" y="2852738"/>
            <a:ext cx="8229600" cy="1143000"/>
          </a:xfrm>
        </p:spPr>
        <p:txBody>
          <a:bodyPr/>
          <a:lstStyle/>
          <a:p>
            <a:pPr eaLnBrk="1" hangingPunct="1"/>
            <a:r>
              <a:rPr lang="en-GB" b="1" smtClean="0"/>
              <a:t>Newton‘s discovery of gravity</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lIns="36000" tIns="36000" rIns="36000" bIns="36000" rtlCol="0" anchor="ctr"/>
      <a:lstStyle>
        <a:defPPr algn="ctr">
          <a:defRPr sz="2400" b="1"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1369</TotalTime>
  <Words>774</Words>
  <Application>Microsoft Office PowerPoint</Application>
  <PresentationFormat>Diaprojekcija na zaslonu (4:3)</PresentationFormat>
  <Paragraphs>141</Paragraphs>
  <Slides>34</Slides>
  <Notes>1</Notes>
  <HiddenSlides>0</HiddenSlides>
  <MMClips>0</MMClips>
  <ScaleCrop>false</ScaleCrop>
  <HeadingPairs>
    <vt:vector size="4" baseType="variant">
      <vt:variant>
        <vt:lpstr>Tema</vt:lpstr>
      </vt:variant>
      <vt:variant>
        <vt:i4>1</vt:i4>
      </vt:variant>
      <vt:variant>
        <vt:lpstr>Naslovi diapozitivov</vt:lpstr>
      </vt:variant>
      <vt:variant>
        <vt:i4>34</vt:i4>
      </vt:variant>
    </vt:vector>
  </HeadingPairs>
  <TitlesOfParts>
    <vt:vector size="35" baseType="lpstr">
      <vt:lpstr>Officeova tema</vt:lpstr>
      <vt:lpstr>Ecphrastic poetry &amp; the development of professional literacy in physics</vt:lpstr>
      <vt:lpstr>What is ecphrastic poetry?</vt:lpstr>
      <vt:lpstr>Ecphrastic poetry and physics</vt:lpstr>
      <vt:lpstr>What concept does this image evoke?</vt:lpstr>
      <vt:lpstr>Newton‘s 2nd Law of Motion</vt:lpstr>
      <vt:lpstr>What is Newton‘s 2nd Law of Motion</vt:lpstr>
      <vt:lpstr>Example Haiku poem</vt:lpstr>
      <vt:lpstr>What concept does this image evoke?</vt:lpstr>
      <vt:lpstr>Newton‘s discovery of gravity</vt:lpstr>
      <vt:lpstr>What is significant about Newton‘s discovery of gravity?</vt:lpstr>
      <vt:lpstr>Example Concrete poem</vt:lpstr>
      <vt:lpstr>What concept does this image evoke?</vt:lpstr>
      <vt:lpstr>Time</vt:lpstr>
      <vt:lpstr>Example Acrostic poem</vt:lpstr>
      <vt:lpstr>What concept does this image evoke?</vt:lpstr>
      <vt:lpstr>Relativity</vt:lpstr>
      <vt:lpstr>Example Limerick poem</vt:lpstr>
      <vt:lpstr>What concept does this image evoke?</vt:lpstr>
      <vt:lpstr>Archimedes‘ Principle</vt:lpstr>
      <vt:lpstr>Example Free Verse poem</vt:lpstr>
      <vt:lpstr>Example Free Verse poem</vt:lpstr>
      <vt:lpstr>Example Free Verse poem</vt:lpstr>
      <vt:lpstr>What concept does this image evoke?</vt:lpstr>
      <vt:lpstr>Magnetism</vt:lpstr>
      <vt:lpstr>Example Cinquain poem</vt:lpstr>
      <vt:lpstr>What concept does this musical composition evoke?</vt:lpstr>
      <vt:lpstr>Brownian motion</vt:lpstr>
      <vt:lpstr>Example re-worked song lyric</vt:lpstr>
      <vt:lpstr>Activity</vt:lpstr>
      <vt:lpstr>STIMULUS IMAGE 1</vt:lpstr>
      <vt:lpstr>STIMULUS IMAGE 2</vt:lpstr>
      <vt:lpstr>STIMULUS IMAGE 3</vt:lpstr>
      <vt:lpstr>STIMULUS IMAGE 4</vt:lpstr>
      <vt:lpstr>STIMULUS IMAGE 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Ecphrastic poetry &amp; professional literacy development</dc:title>
  <dc:creator>Benjamin Tweedie</dc:creator>
  <cp:lastModifiedBy>benito</cp:lastModifiedBy>
  <cp:revision>133</cp:revision>
  <dcterms:created xsi:type="dcterms:W3CDTF">2011-11-08T07:50:04Z</dcterms:created>
  <dcterms:modified xsi:type="dcterms:W3CDTF">2011-11-21T19:48:46Z</dcterms:modified>
</cp:coreProperties>
</file>